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35.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34.xml.rels" ContentType="application/vnd.openxmlformats-package.relationships+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_rels/presentation.xml.rels" ContentType="application/vnd.openxmlformats-package.relationships+xml"/>
  <Override PartName="/ppt/media/image2.png" ContentType="image/png"/>
  <Override PartName="/ppt/media/image22.png" ContentType="image/png"/>
  <Override PartName="/ppt/media/image7.png" ContentType="image/png"/>
  <Override PartName="/ppt/media/image8.png" ContentType="image/png"/>
  <Override PartName="/ppt/media/image23.png" ContentType="image/png"/>
  <Override PartName="/ppt/media/image10.gif" ContentType="image/gif"/>
  <Override PartName="/ppt/media/image3.wmf" ContentType="image/x-wmf"/>
  <Override PartName="/ppt/media/image1.png" ContentType="image/png"/>
  <Override PartName="/ppt/media/image6.png" ContentType="image/png"/>
  <Override PartName="/ppt/media/image21.png" ContentType="image/png"/>
  <Override PartName="/ppt/media/image9.png" ContentType="image/png"/>
  <Override PartName="/ppt/media/image11.gif" ContentType="image/gif"/>
  <Override PartName="/ppt/media/image4.wmf" ContentType="image/x-wmf"/>
  <Override PartName="/ppt/media/image12.png" ContentType="image/png"/>
  <Override PartName="/ppt/media/image24.gif" ContentType="image/gif"/>
  <Override PartName="/ppt/media/image13.png" ContentType="image/png"/>
  <Override PartName="/ppt/media/image14.png" ContentType="image/png"/>
  <Override PartName="/ppt/media/image15.png" ContentType="image/png"/>
  <Override PartName="/ppt/media/image16.png" ContentType="image/png"/>
  <Override PartName="/ppt/media/image19.gif" ContentType="image/gif"/>
  <Override PartName="/ppt/media/image17.png" ContentType="image/png"/>
  <Override PartName="/ppt/media/image18.png" ContentType="image/png"/>
  <Override PartName="/ppt/media/image20.png" ContentType="image/png"/>
  <Override PartName="/ppt/media/image5.png" ContentType="image/png"/>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1.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s/_rels/slide1.xml.rels" ContentType="application/vnd.openxmlformats-package.relationships+xml"/>
  <Override PartName="/ppt/slides/_rels/slide8.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124"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25"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26"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27"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2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04D986C-8955-44D4-9CF3-A2935FC11FFB}"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sldImg"/>
          </p:nvPr>
        </p:nvSpPr>
        <p:spPr>
          <a:xfrm>
            <a:off x="685800" y="1143000"/>
            <a:ext cx="5486040" cy="3085920"/>
          </a:xfrm>
          <a:prstGeom prst="rect">
            <a:avLst/>
          </a:prstGeom>
        </p:spPr>
      </p:sp>
      <p:sp>
        <p:nvSpPr>
          <p:cNvPr id="571"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Train models in a bracket for a few epochs and eliminate.  (More computationally efficient than random search).  (</a:t>
            </a:r>
            <a:r>
              <a:rPr b="0" lang="en-US" sz="2000" spc="-1" strike="noStrike" u="sng">
                <a:uFillTx/>
                <a:latin typeface="Arial"/>
              </a:rPr>
              <a:t>Not guaranteed to converge on an optimal solution</a:t>
            </a:r>
            <a:r>
              <a:rPr b="0" lang="en-US" sz="2000" spc="-1" strike="noStrike">
                <a:latin typeface="Arial"/>
              </a:rPr>
              <a:t>… likely to get a good solution with deep exploration.)</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Before discovering hyperband and other hyperparameter fine-tuning techniques, I was trying different model architectures and experimenting with hyperparameters manually.  It was a good start, and showed me the effects of dropout, batch normalization, and adding&amp;removing model complexity to fit the problem, but wasn’t robust enough to provide a ‘best’ architecture.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Hyperband takes us a step further, and allows us to create a ‘model-building’ function in python that will draw from the defined search space to build and train models for comparison.</a:t>
            </a:r>
            <a:endParaRPr b="0" lang="en-US" sz="2000" spc="-1" strike="noStrike">
              <a:latin typeface="Arial"/>
            </a:endParaRPr>
          </a:p>
        </p:txBody>
      </p:sp>
      <p:sp>
        <p:nvSpPr>
          <p:cNvPr id="572" name="TextShape 3"/>
          <p:cNvSpPr txBox="1"/>
          <p:nvPr/>
        </p:nvSpPr>
        <p:spPr>
          <a:xfrm>
            <a:off x="3884760" y="8685360"/>
            <a:ext cx="2971440" cy="458280"/>
          </a:xfrm>
          <a:prstGeom prst="rect">
            <a:avLst/>
          </a:prstGeom>
          <a:noFill/>
          <a:ln>
            <a:noFill/>
          </a:ln>
        </p:spPr>
        <p:txBody>
          <a:bodyPr anchor="b">
            <a:noAutofit/>
          </a:bodyPr>
          <a:p>
            <a:pPr algn="r">
              <a:lnSpc>
                <a:spcPct val="100000"/>
              </a:lnSpc>
            </a:pPr>
            <a:fld id="{B44E01B7-4A92-4ABF-830D-2BAC9636CECB}" type="slidenum">
              <a:rPr b="0" lang="en-US" sz="1200" spc="-1" strike="noStrike">
                <a:latin typeface="Times New Roman"/>
              </a:rPr>
              <a:t>2</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sldImg"/>
          </p:nvPr>
        </p:nvSpPr>
        <p:spPr>
          <a:xfrm>
            <a:off x="685800" y="1143000"/>
            <a:ext cx="5486040" cy="3085920"/>
          </a:xfrm>
          <a:prstGeom prst="rect">
            <a:avLst/>
          </a:prstGeom>
        </p:spPr>
      </p:sp>
      <p:sp>
        <p:nvSpPr>
          <p:cNvPr id="574"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Summarize the search space that was looked at to obtain this model: how many total possibilies? (if random search was performed, not necessarily the same # using hyperband, but I don’t understand it well enough to explain how)</a:t>
            </a:r>
            <a:endParaRPr b="0" lang="en-US" sz="2000" spc="-1" strike="noStrike">
              <a:latin typeface="Arial"/>
            </a:endParaRPr>
          </a:p>
        </p:txBody>
      </p:sp>
      <p:sp>
        <p:nvSpPr>
          <p:cNvPr id="575" name="TextShape 3"/>
          <p:cNvSpPr txBox="1"/>
          <p:nvPr/>
        </p:nvSpPr>
        <p:spPr>
          <a:xfrm>
            <a:off x="3884760" y="8685360"/>
            <a:ext cx="2971440" cy="458280"/>
          </a:xfrm>
          <a:prstGeom prst="rect">
            <a:avLst/>
          </a:prstGeom>
          <a:noFill/>
          <a:ln>
            <a:noFill/>
          </a:ln>
        </p:spPr>
        <p:txBody>
          <a:bodyPr anchor="b">
            <a:noAutofit/>
          </a:bodyPr>
          <a:p>
            <a:pPr algn="r">
              <a:lnSpc>
                <a:spcPct val="100000"/>
              </a:lnSpc>
            </a:pPr>
            <a:fld id="{8277040D-DE98-4410-9672-CB324F0FA140}" type="slidenum">
              <a:rPr b="0" lang="en-US" sz="1200" spc="-1" strike="noStrike">
                <a:latin typeface="Times New Roman"/>
              </a:rPr>
              <a:t>2</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sldImg"/>
          </p:nvPr>
        </p:nvSpPr>
        <p:spPr>
          <a:xfrm>
            <a:off x="685800" y="1143000"/>
            <a:ext cx="5486040" cy="3085920"/>
          </a:xfrm>
          <a:prstGeom prst="rect">
            <a:avLst/>
          </a:prstGeom>
        </p:spPr>
      </p:sp>
      <p:sp>
        <p:nvSpPr>
          <p:cNvPr id="577"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Training of the model is evaluated through a loss function, in this case the mean square error of the training prediction relative to the dataset.  Successful training shows validation loss decreasing through the epochs until the error is small. For this work, the loss fuction is near-zero as training progresses, with validation loss (generally) slightly higher than training loss. Based on that outcome, it is concluded that the training process is on the right track.</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below the plot is a code snippet showing the models performance on the test data (that is, data on which the model did not train nor validate), it appears the validation and test loss are on the same order of magnitude, this again is suggestive of successful training.</a:t>
            </a:r>
            <a:endParaRPr b="0" lang="en-US" sz="2000" spc="-1" strike="noStrike">
              <a:latin typeface="Arial"/>
            </a:endParaRPr>
          </a:p>
        </p:txBody>
      </p:sp>
      <p:sp>
        <p:nvSpPr>
          <p:cNvPr id="578" name="TextShape 3"/>
          <p:cNvSpPr txBox="1"/>
          <p:nvPr/>
        </p:nvSpPr>
        <p:spPr>
          <a:xfrm>
            <a:off x="3884760" y="8685360"/>
            <a:ext cx="2971440" cy="458280"/>
          </a:xfrm>
          <a:prstGeom prst="rect">
            <a:avLst/>
          </a:prstGeom>
          <a:noFill/>
          <a:ln>
            <a:noFill/>
          </a:ln>
        </p:spPr>
        <p:txBody>
          <a:bodyPr anchor="b">
            <a:noAutofit/>
          </a:bodyPr>
          <a:p>
            <a:pPr algn="r">
              <a:lnSpc>
                <a:spcPct val="100000"/>
              </a:lnSpc>
            </a:pPr>
            <a:fld id="{25E1A9FD-C98A-4CFE-9A88-007CF974C328}" type="slidenum">
              <a:rPr b="0" lang="en-US" sz="1200" spc="-1" strike="noStrike">
                <a:latin typeface="Times New Roman"/>
              </a:rPr>
              <a:t>2</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sldImg"/>
          </p:nvPr>
        </p:nvSpPr>
        <p:spPr>
          <a:xfrm>
            <a:off x="685800" y="1143000"/>
            <a:ext cx="5486040" cy="3085920"/>
          </a:xfrm>
          <a:prstGeom prst="rect">
            <a:avLst/>
          </a:prstGeom>
        </p:spPr>
      </p:sp>
      <p:sp>
        <p:nvSpPr>
          <p:cNvPr id="580"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1800" spc="-1" strike="noStrike">
                <a:latin typeface="Arial"/>
              </a:rPr>
              <a:t>Shown on this slide is the homongenized response predicted by the neural network for the microstructure in the image.  The constitutive response is well predicted with small errors in most of the matrix coefficents.  The network taught itself the rule of mixtueres and the inverse rule of mixtures.  The coefficients with the largest percentage errors are the normal-shear coupling coefficients. </a:t>
            </a:r>
            <a:endParaRPr b="0" lang="en-US" sz="1800" spc="-1" strike="noStrike">
              <a:latin typeface="Arial"/>
            </a:endParaRPr>
          </a:p>
          <a:p>
            <a:pPr marL="216000" indent="-216000">
              <a:lnSpc>
                <a:spcPct val="100000"/>
              </a:lnSpc>
            </a:pPr>
            <a:r>
              <a:rPr b="0" lang="en-US" sz="1800" spc="-1" strike="noStrike">
                <a:latin typeface="Arial"/>
              </a:rPr>
              <a:t>These have smaller magnitudes generally, and are quite sensitive to boundary conditions for a small represenatative volume.  For a larger representative volume, they will average to approximately zero for a transversely isotropic microstructure.  Hence, the predicted values are considered acceptable until additional training can be accomplished.</a:t>
            </a:r>
            <a:endParaRPr b="0" lang="en-US" sz="1800" spc="-1" strike="noStrike">
              <a:latin typeface="Arial"/>
            </a:endParaRPr>
          </a:p>
          <a:p>
            <a:pPr marL="216000" indent="-216000">
              <a:lnSpc>
                <a:spcPct val="100000"/>
              </a:lnSpc>
            </a:pPr>
            <a:endParaRPr b="0" lang="en-US" sz="1800" spc="-1" strike="noStrike">
              <a:latin typeface="Arial"/>
            </a:endParaRPr>
          </a:p>
          <a:p>
            <a:pPr marL="216000" indent="-216000">
              <a:lnSpc>
                <a:spcPct val="100000"/>
              </a:lnSpc>
            </a:pPr>
            <a:r>
              <a:rPr b="0" lang="en-US" sz="1800" spc="-1" strike="noStrike">
                <a:latin typeface="Arial"/>
              </a:rPr>
              <a:t>Notable also on the bottom of this slide is the computational time required to compute these effective properties.  The neural network is orders of magnitude faster in its prediction.</a:t>
            </a:r>
            <a:endParaRPr b="0" lang="en-US" sz="1800" spc="-1" strike="noStrike">
              <a:latin typeface="Arial"/>
            </a:endParaRPr>
          </a:p>
        </p:txBody>
      </p:sp>
      <p:sp>
        <p:nvSpPr>
          <p:cNvPr id="581" name="TextShape 3"/>
          <p:cNvSpPr txBox="1"/>
          <p:nvPr/>
        </p:nvSpPr>
        <p:spPr>
          <a:xfrm>
            <a:off x="3884760" y="8685360"/>
            <a:ext cx="2971440" cy="458280"/>
          </a:xfrm>
          <a:prstGeom prst="rect">
            <a:avLst/>
          </a:prstGeom>
          <a:noFill/>
          <a:ln>
            <a:noFill/>
          </a:ln>
        </p:spPr>
        <p:txBody>
          <a:bodyPr anchor="b">
            <a:noAutofit/>
          </a:bodyPr>
          <a:p>
            <a:pPr algn="r">
              <a:lnSpc>
                <a:spcPct val="100000"/>
              </a:lnSpc>
            </a:pPr>
            <a:fld id="{92EA33F7-D496-4B22-B778-DCFDFBE03201}" type="slidenum">
              <a:rPr b="0" lang="en-US" sz="1200" spc="-1" strike="noStrike">
                <a:latin typeface="Times New Roman"/>
              </a:rPr>
              <a:t>2</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sldImg"/>
          </p:nvPr>
        </p:nvSpPr>
        <p:spPr>
          <a:xfrm>
            <a:off x="380880" y="694800"/>
            <a:ext cx="6095520" cy="3428640"/>
          </a:xfrm>
          <a:prstGeom prst="rect">
            <a:avLst/>
          </a:prstGeom>
        </p:spPr>
      </p:sp>
      <p:sp>
        <p:nvSpPr>
          <p:cNvPr id="583" name="PlaceHolder 2"/>
          <p:cNvSpPr>
            <a:spLocks noGrp="1"/>
          </p:cNvSpPr>
          <p:nvPr>
            <p:ph type="body"/>
          </p:nvPr>
        </p:nvSpPr>
        <p:spPr>
          <a:xfrm>
            <a:off x="685800" y="4343400"/>
            <a:ext cx="5486040" cy="4114440"/>
          </a:xfrm>
          <a:prstGeom prst="rect">
            <a:avLst/>
          </a:prstGeom>
        </p:spPr>
        <p:txBody>
          <a:bodyPr lIns="0" rIns="0" tIns="0" bIns="0">
            <a:noAutofit/>
          </a:bodyPr>
          <a:p>
            <a:r>
              <a:rPr b="0" lang="en-US" sz="2000" spc="-1" strike="noStrike">
                <a:latin typeface="Arial"/>
              </a:rPr>
              <a:t>The series of images in this slide are a representation of the feature identification layers of the convolutional neural network.  These images aid in the understanding of finding fibers, edges, and other features in the image.  As suggesive convolutions and pooling layers are examined, they become more difficult for the human eye to identify pattens.  Visualization and understanding of these layers an ongoing area of research in the machine learning community.</a:t>
            </a:r>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sldImg"/>
          </p:nvPr>
        </p:nvSpPr>
        <p:spPr>
          <a:xfrm>
            <a:off x="380880" y="694800"/>
            <a:ext cx="6095520" cy="3428640"/>
          </a:xfrm>
          <a:prstGeom prst="rect">
            <a:avLst/>
          </a:prstGeom>
        </p:spPr>
      </p:sp>
      <p:sp>
        <p:nvSpPr>
          <p:cNvPr id="585" name="PlaceHolder 2"/>
          <p:cNvSpPr>
            <a:spLocks noGrp="1"/>
          </p:cNvSpPr>
          <p:nvPr>
            <p:ph type="body"/>
          </p:nvPr>
        </p:nvSpPr>
        <p:spPr>
          <a:xfrm>
            <a:off x="685800" y="4343400"/>
            <a:ext cx="5486040" cy="4516560"/>
          </a:xfrm>
          <a:prstGeom prst="rect">
            <a:avLst/>
          </a:prstGeom>
        </p:spPr>
        <p:txBody>
          <a:bodyPr lIns="0" rIns="0" tIns="0" bIns="0">
            <a:noAutofit/>
          </a:bodyPr>
          <a:p>
            <a:r>
              <a:rPr b="0" lang="en-US" sz="2000" spc="-1" strike="noStrike">
                <a:latin typeface="Noto Sans"/>
              </a:rPr>
              <a:t>A methodology has been demonstrated for training a convolutional neural network to quickly replicate a stiffness prediction from an image of a 2D HFGMC micromechanics model.  The model represents a low-cost, high-speed alternative for stiffness computation in multiscale analyses. The neural network model was found to perform approximately 25,000 times faster than its physics-based counterpart on isolated, small representative volume elements where micromechanical initial stiffness prediction is desired. </a:t>
            </a:r>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685800" y="1143000"/>
            <a:ext cx="5486040" cy="3085920"/>
          </a:xfrm>
          <a:prstGeom prst="rect">
            <a:avLst/>
          </a:prstGeom>
        </p:spPr>
      </p:sp>
      <p:sp>
        <p:nvSpPr>
          <p:cNvPr id="560"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1800" spc="-1" strike="noStrike">
                <a:latin typeface="Arial"/>
              </a:rPr>
              <a:t>Let me introduce you to our goal. Most of you are likely familiar with multiscale methods.  These methods are an essential part of the future of integrated computation materials engineering, where the aerospace structure is designed upwards from the material microstructure through the macrostructure and optimized at every level.  Multiscale methods are expensive.  In an extremem example, the microscale stiffness and damage must be computed at every integration point, which can be orders of magnitude more expensive than assuming a traditional constitutive model.  The goal of this work is to dramatically decrease the cost of the micro scale solution to make it comparable to traditional methods with suffient accuracy for the purposes of the analysis.</a:t>
            </a:r>
            <a:endParaRPr b="0" lang="en-US" sz="1800" spc="-1" strike="noStrike">
              <a:latin typeface="Arial"/>
            </a:endParaRPr>
          </a:p>
        </p:txBody>
      </p:sp>
      <p:sp>
        <p:nvSpPr>
          <p:cNvPr id="561" name="TextShape 3"/>
          <p:cNvSpPr txBox="1"/>
          <p:nvPr/>
        </p:nvSpPr>
        <p:spPr>
          <a:xfrm>
            <a:off x="3884760" y="8685360"/>
            <a:ext cx="2971440" cy="458280"/>
          </a:xfrm>
          <a:prstGeom prst="rect">
            <a:avLst/>
          </a:prstGeom>
          <a:noFill/>
          <a:ln>
            <a:noFill/>
          </a:ln>
        </p:spPr>
        <p:txBody>
          <a:bodyPr anchor="b">
            <a:noAutofit/>
          </a:bodyPr>
          <a:p>
            <a:pPr algn="r">
              <a:lnSpc>
                <a:spcPct val="100000"/>
              </a:lnSpc>
            </a:pPr>
            <a:fld id="{4DA2B8F2-C05A-46D0-82A7-1B1943BD368D}" type="slidenum">
              <a:rPr b="0" lang="en-US" sz="1200" spc="-1" strike="noStrike">
                <a:latin typeface="Times New Roman"/>
              </a:rPr>
              <a:t>2</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PlaceHolder 1"/>
          <p:cNvSpPr>
            <a:spLocks noGrp="1"/>
          </p:cNvSpPr>
          <p:nvPr>
            <p:ph type="sldImg"/>
          </p:nvPr>
        </p:nvSpPr>
        <p:spPr>
          <a:xfrm>
            <a:off x="216000" y="812520"/>
            <a:ext cx="7127280" cy="4008960"/>
          </a:xfrm>
          <a:prstGeom prst="rect">
            <a:avLst/>
          </a:prstGeom>
        </p:spPr>
      </p:sp>
      <p:sp>
        <p:nvSpPr>
          <p:cNvPr id="563"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In order to do that, our objective is to train a machine learning surrogate model to quickly and efficiently deliver the desired constitutive response.  A well known method for computing the micro-scale response is the high fidelity generalized method of cells.  In this work, we use HFGMC to develop a large dataset which will subsequently be used in training the surrogate model.  HFGMC is based on MAC/GMC but assumes a higher order displacement field permitting the capture of shear and normal coupling terms.  Thus, it provides a desireable level of accuracy.</a:t>
            </a:r>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PlaceHolder 1"/>
          <p:cNvSpPr>
            <a:spLocks noGrp="1"/>
          </p:cNvSpPr>
          <p:nvPr>
            <p:ph type="sldImg"/>
          </p:nvPr>
        </p:nvSpPr>
        <p:spPr>
          <a:xfrm>
            <a:off x="216000" y="812520"/>
            <a:ext cx="7127280" cy="4008960"/>
          </a:xfrm>
          <a:prstGeom prst="rect">
            <a:avLst/>
          </a:prstGeom>
        </p:spPr>
      </p:sp>
      <p:sp>
        <p:nvSpPr>
          <p:cNvPr id="565"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Without going into much detail, neural networks are vaguely inspired by the biological neural networks that constitute animal brains. An artificial neural network is based on a collection of connected nodes.  These neurons receive signals, process them, and can signal subseuquent neurons.  Neurons and edges have weights that adjust as learning proceeds.  A variety of activation functions are available; in this work RelU was used.</a:t>
            </a:r>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PlaceHolder 1"/>
          <p:cNvSpPr>
            <a:spLocks noGrp="1"/>
          </p:cNvSpPr>
          <p:nvPr>
            <p:ph type="sldImg"/>
          </p:nvPr>
        </p:nvSpPr>
        <p:spPr>
          <a:xfrm>
            <a:off x="216000" y="812520"/>
            <a:ext cx="7127280" cy="4008960"/>
          </a:xfrm>
          <a:prstGeom prst="rect">
            <a:avLst/>
          </a:prstGeom>
        </p:spPr>
      </p:sp>
      <p:sp>
        <p:nvSpPr>
          <p:cNvPr id="567"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An important class of networks in the convolutional neural network, typically used for image classification.  The process involves convolutions (such as edge finding), and pooling or (downsampling to reduce the image size).  Subsequent, the neurons are trained to classify images based on features within the image.</a:t>
            </a:r>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PlaceHolder 1"/>
          <p:cNvSpPr>
            <a:spLocks noGrp="1"/>
          </p:cNvSpPr>
          <p:nvPr>
            <p:ph type="sldImg"/>
          </p:nvPr>
        </p:nvSpPr>
        <p:spPr>
          <a:xfrm>
            <a:off x="216000" y="812520"/>
            <a:ext cx="7127280" cy="4008960"/>
          </a:xfrm>
          <a:prstGeom prst="rect">
            <a:avLst/>
          </a:prstGeom>
        </p:spPr>
      </p:sp>
      <p:sp>
        <p:nvSpPr>
          <p:cNvPr id="569"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 </a:t>
            </a:r>
            <a:r>
              <a:rPr b="0" lang="en-US" sz="2000" spc="-1" strike="noStrike">
                <a:latin typeface="Arial"/>
              </a:rPr>
              <a:t>In this work, we use the same feature extraction methods of a conventional convolutional neural network, but remove the classification layers and replace them with regression layers. The output of this model is the predicted homogenized constitutive response of the microscale. In this way, the material’s response at the micro scale is learned based simply on an image representing the microstructure.</a:t>
            </a:r>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AC700B42-92AE-48A8-A769-A97DD2269420}" type="datetime">
              <a:rPr b="0" lang="en-US" sz="1200" spc="-1" strike="noStrike">
                <a:solidFill>
                  <a:srgbClr val="8b8b8b"/>
                </a:solidFill>
                <a:latin typeface="Calibri"/>
              </a:rPr>
              <a:t>1/10/21</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E2993E8-5503-4D47-BD36-FC9E26EB3333}"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432000" indent="-324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864000" indent="-324000">
              <a:lnSpc>
                <a:spcPct val="90000"/>
              </a:lnSpc>
              <a:spcBef>
                <a:spcPts val="499"/>
              </a:spcBef>
              <a:buClr>
                <a:srgbClr val="000000"/>
              </a:buClr>
              <a:buSzPct val="75000"/>
              <a:buFont typeface="Symbol" charset="2"/>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296000" indent="-288000">
              <a:lnSpc>
                <a:spcPct val="90000"/>
              </a:lnSpc>
              <a:spcBef>
                <a:spcPts val="499"/>
              </a:spcBef>
              <a:buClr>
                <a:srgbClr val="000000"/>
              </a:buClr>
              <a:buSzPct val="45000"/>
              <a:buFont typeface="Wingdings" charset="2"/>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728000" indent="-216000">
              <a:lnSpc>
                <a:spcPct val="90000"/>
              </a:lnSpc>
              <a:spcBef>
                <a:spcPts val="499"/>
              </a:spcBef>
              <a:buClr>
                <a:srgbClr val="000000"/>
              </a:buClr>
              <a:buSzPct val="75000"/>
              <a:buFont typeface="Symbol" charset="2"/>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160000" indent="-216000">
              <a:lnSpc>
                <a:spcPct val="90000"/>
              </a:lnSpc>
              <a:spcBef>
                <a:spcPts val="499"/>
              </a:spcBef>
              <a:buClr>
                <a:srgbClr val="000000"/>
              </a:buClr>
              <a:buSzPct val="45000"/>
              <a:buFont typeface="Wingdings" charset="2"/>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0D53BE2F-B981-47E1-8F9D-FC185FBF1705}" type="datetime">
              <a:rPr b="0" lang="en-US" sz="1200" spc="-1" strike="noStrike">
                <a:solidFill>
                  <a:srgbClr val="8b8b8b"/>
                </a:solidFill>
                <a:latin typeface="Calibri"/>
              </a:rPr>
              <a:t>1/10/21</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FC8AB45-1279-4C13-8762-75655C74265E}"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8864840F-DA8D-4E0E-BE7E-812E9408C8A3}" type="datetime">
              <a:rPr b="0" lang="en-US" sz="1200" spc="-1" strike="noStrike">
                <a:solidFill>
                  <a:srgbClr val="8b8b8b"/>
                </a:solidFill>
                <a:latin typeface="Calibri"/>
              </a:rPr>
              <a:t>1/10/21</a:t>
            </a:fld>
            <a:endParaRPr b="0" lang="en-US" sz="1200" spc="-1" strike="noStrike">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65F7CB3A-31BD-4E26-9C44-544A48A19386}" type="slidenum">
              <a:rPr b="0" lang="en-US" sz="1200" spc="-1" strike="noStrike">
                <a:solidFill>
                  <a:srgbClr val="8b8b8b"/>
                </a:solidFill>
                <a:latin typeface="Calibri"/>
              </a:rPr>
              <a:t>&lt;number&gt;</a:t>
            </a:fld>
            <a:endParaRPr b="0" lang="en-US" sz="1200" spc="-1" strike="noStrike">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gif"/><Relationship Id="rId5" Type="http://schemas.openxmlformats.org/officeDocument/2006/relationships/slideLayout" Target="../slideLayouts/slideLayout25.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25.xml"/><Relationship Id="rId6"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4.gif"/><Relationship Id="rId2" Type="http://schemas.openxmlformats.org/officeDocument/2006/relationships/slideLayout" Target="../slideLayouts/slideLayout2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gif"/><Relationship Id="rId2" Type="http://schemas.openxmlformats.org/officeDocument/2006/relationships/image" Target="../media/image11.gif"/><Relationship Id="rId3" Type="http://schemas.openxmlformats.org/officeDocument/2006/relationships/image" Target="../media/image12.png"/><Relationship Id="rId4" Type="http://schemas.openxmlformats.org/officeDocument/2006/relationships/slideLayout" Target="../slideLayouts/slideLayout13.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1523880" y="-497520"/>
            <a:ext cx="9143640" cy="2387160"/>
          </a:xfrm>
          <a:prstGeom prst="rect">
            <a:avLst/>
          </a:prstGeom>
          <a:noFill/>
          <a:ln>
            <a:noFill/>
          </a:ln>
        </p:spPr>
        <p:txBody>
          <a:bodyPr anchor="b">
            <a:normAutofit/>
          </a:bodyPr>
          <a:p>
            <a:pPr algn="ctr">
              <a:lnSpc>
                <a:spcPct val="90000"/>
              </a:lnSpc>
            </a:pPr>
            <a:r>
              <a:rPr b="1" lang="en-US" sz="3200" spc="-1" strike="noStrike">
                <a:solidFill>
                  <a:srgbClr val="000000"/>
                </a:solidFill>
                <a:latin typeface="Calibri Light"/>
              </a:rPr>
              <a:t>Use of a Convolutional Neural Network for Enhancing Multi-scale Modeling of Composite Materials</a:t>
            </a:r>
            <a:endParaRPr b="0" lang="en-US" sz="3200" spc="-1" strike="noStrike">
              <a:solidFill>
                <a:srgbClr val="000000"/>
              </a:solidFill>
              <a:latin typeface="Calibri"/>
            </a:endParaRPr>
          </a:p>
        </p:txBody>
      </p:sp>
      <p:sp>
        <p:nvSpPr>
          <p:cNvPr id="130" name="TextShape 2"/>
          <p:cNvSpPr txBox="1"/>
          <p:nvPr/>
        </p:nvSpPr>
        <p:spPr>
          <a:xfrm>
            <a:off x="1523880" y="1910160"/>
            <a:ext cx="9143640" cy="1655280"/>
          </a:xfrm>
          <a:prstGeom prst="rect">
            <a:avLst/>
          </a:prstGeom>
          <a:noFill/>
          <a:ln>
            <a:noFill/>
          </a:ln>
        </p:spPr>
        <p:txBody>
          <a:bodyPr>
            <a:noAutofit/>
          </a:bodyPr>
          <a:p>
            <a:pPr algn="ctr">
              <a:lnSpc>
                <a:spcPct val="90000"/>
              </a:lnSpc>
              <a:spcBef>
                <a:spcPts val="1001"/>
              </a:spcBef>
              <a:tabLst>
                <a:tab algn="l" pos="0"/>
              </a:tabLst>
            </a:pPr>
            <a:r>
              <a:rPr b="0" lang="en-US" sz="3200" spc="-1" strike="noStrike">
                <a:solidFill>
                  <a:srgbClr val="000000"/>
                </a:solidFill>
                <a:latin typeface="Calibri"/>
              </a:rPr>
              <a:t>Alexander Sorini (1,2)</a:t>
            </a:r>
            <a:endParaRPr b="0" lang="en-US" sz="3200" spc="-1" strike="noStrike">
              <a:latin typeface="Arial"/>
            </a:endParaRPr>
          </a:p>
          <a:p>
            <a:pPr algn="ctr">
              <a:lnSpc>
                <a:spcPct val="90000"/>
              </a:lnSpc>
              <a:spcBef>
                <a:spcPts val="1001"/>
              </a:spcBef>
              <a:tabLst>
                <a:tab algn="l" pos="0"/>
              </a:tabLst>
            </a:pPr>
            <a:r>
              <a:rPr b="0" lang="en-US" sz="3200" spc="-1" strike="noStrike">
                <a:solidFill>
                  <a:srgbClr val="000000"/>
                </a:solidFill>
                <a:latin typeface="Calibri"/>
              </a:rPr>
              <a:t>Evan Pineda (2)</a:t>
            </a:r>
            <a:endParaRPr b="0" lang="en-US" sz="3200" spc="-1" strike="noStrike">
              <a:latin typeface="Arial"/>
            </a:endParaRPr>
          </a:p>
          <a:p>
            <a:pPr algn="ctr">
              <a:lnSpc>
                <a:spcPct val="90000"/>
              </a:lnSpc>
              <a:spcBef>
                <a:spcPts val="1001"/>
              </a:spcBef>
              <a:tabLst>
                <a:tab algn="l" pos="0"/>
              </a:tabLst>
            </a:pPr>
            <a:r>
              <a:rPr b="0" lang="en-US" sz="3200" spc="-1" strike="noStrike">
                <a:solidFill>
                  <a:srgbClr val="000000"/>
                </a:solidFill>
                <a:latin typeface="Calibri"/>
              </a:rPr>
              <a:t>Joshua Stuckner (2)</a:t>
            </a:r>
            <a:endParaRPr b="0" lang="en-US" sz="3200" spc="-1" strike="noStrike">
              <a:latin typeface="Arial"/>
            </a:endParaRPr>
          </a:p>
          <a:p>
            <a:pPr algn="ctr">
              <a:lnSpc>
                <a:spcPct val="90000"/>
              </a:lnSpc>
              <a:spcBef>
                <a:spcPts val="1001"/>
              </a:spcBef>
              <a:tabLst>
                <a:tab algn="l" pos="0"/>
              </a:tabLst>
            </a:pPr>
            <a:r>
              <a:rPr b="0" lang="en-US" sz="3200" spc="-1" strike="noStrike">
                <a:solidFill>
                  <a:srgbClr val="000000"/>
                </a:solidFill>
                <a:latin typeface="Calibri"/>
              </a:rPr>
              <a:t>Peter A. Gustafson (1)</a:t>
            </a:r>
            <a:endParaRPr b="0" lang="en-US" sz="3200" spc="-1" strike="noStrike">
              <a:latin typeface="Arial"/>
            </a:endParaRPr>
          </a:p>
          <a:p>
            <a:pPr algn="ctr">
              <a:lnSpc>
                <a:spcPct val="90000"/>
              </a:lnSpc>
              <a:spcBef>
                <a:spcPts val="1001"/>
              </a:spcBef>
              <a:tabLst>
                <a:tab algn="l" pos="0"/>
              </a:tabLst>
            </a:pPr>
            <a:endParaRPr b="0" lang="en-US" sz="3200" spc="-1" strike="noStrike">
              <a:latin typeface="Arial"/>
            </a:endParaRPr>
          </a:p>
          <a:p>
            <a:pPr algn="ctr">
              <a:lnSpc>
                <a:spcPct val="90000"/>
              </a:lnSpc>
              <a:spcBef>
                <a:spcPts val="1001"/>
              </a:spcBef>
              <a:tabLst>
                <a:tab algn="l" pos="0"/>
              </a:tabLst>
            </a:pPr>
            <a:r>
              <a:rPr b="0" lang="en-US" sz="1600" spc="-1" strike="noStrike">
                <a:solidFill>
                  <a:srgbClr val="000000"/>
                </a:solidFill>
                <a:latin typeface="Calibri"/>
              </a:rPr>
              <a:t>(1) Western Michigan University, Kalamazoo MI USA</a:t>
            </a:r>
            <a:endParaRPr b="0" lang="en-US" sz="1600" spc="-1" strike="noStrike">
              <a:latin typeface="Arial"/>
            </a:endParaRPr>
          </a:p>
          <a:p>
            <a:pPr algn="ctr">
              <a:lnSpc>
                <a:spcPct val="90000"/>
              </a:lnSpc>
              <a:spcBef>
                <a:spcPts val="1001"/>
              </a:spcBef>
              <a:tabLst>
                <a:tab algn="l" pos="0"/>
              </a:tabLst>
            </a:pPr>
            <a:r>
              <a:rPr b="0" lang="en-US" sz="1600" spc="-1" strike="noStrike">
                <a:solidFill>
                  <a:srgbClr val="000000"/>
                </a:solidFill>
                <a:latin typeface="Calibri"/>
              </a:rPr>
              <a:t>(2) NASA Glenn Research Center, Cleveland OH USA</a:t>
            </a:r>
            <a:endParaRPr b="0" lang="en-US" sz="1600" spc="-1" strike="noStrike">
              <a:latin typeface="Arial"/>
            </a:endParaRPr>
          </a:p>
          <a:p>
            <a:pPr algn="ctr">
              <a:lnSpc>
                <a:spcPct val="90000"/>
              </a:lnSpc>
              <a:spcBef>
                <a:spcPts val="1001"/>
              </a:spcBef>
              <a:tabLst>
                <a:tab algn="l" pos="0"/>
              </a:tabLst>
            </a:pPr>
            <a:r>
              <a:rPr b="0" lang="en-US" sz="1400" spc="-1" strike="noStrike">
                <a:solidFill>
                  <a:srgbClr val="000000"/>
                </a:solidFill>
                <a:latin typeface="Calibri"/>
              </a:rPr>
              <a:t>AIAA SciTech: </a:t>
            </a:r>
            <a:r>
              <a:rPr b="0" lang="en-US" sz="1400" spc="-1" strike="noStrike">
                <a:solidFill>
                  <a:srgbClr val="000000"/>
                </a:solidFill>
                <a:latin typeface="Calibri"/>
              </a:rPr>
              <a:t>Jan 11-21, 2021</a:t>
            </a:r>
            <a:endParaRPr b="0" lang="en-US" sz="1400" spc="-1" strike="noStrike">
              <a:latin typeface="Arial"/>
            </a:endParaRPr>
          </a:p>
          <a:p>
            <a:pPr algn="ctr">
              <a:lnSpc>
                <a:spcPct val="90000"/>
              </a:lnSpc>
              <a:spcBef>
                <a:spcPts val="1001"/>
              </a:spcBef>
              <a:tabLst>
                <a:tab algn="l" pos="0"/>
              </a:tabLst>
            </a:pPr>
            <a:endParaRPr b="0" lang="en-US" sz="1400" spc="-1" strike="noStrike">
              <a:latin typeface="Arial"/>
            </a:endParaRPr>
          </a:p>
          <a:p>
            <a:pPr algn="ctr">
              <a:lnSpc>
                <a:spcPct val="90000"/>
              </a:lnSpc>
              <a:spcBef>
                <a:spcPts val="1001"/>
              </a:spcBef>
              <a:tabLst>
                <a:tab algn="l" pos="0"/>
              </a:tabLst>
            </a:pPr>
            <a:r>
              <a:rPr b="0" lang="en-US" sz="1400" spc="-1" strike="noStrike">
                <a:solidFill>
                  <a:srgbClr val="000000"/>
                </a:solidFill>
                <a:latin typeface="Calibri"/>
              </a:rPr>
              <a:t>Copyright © 2021 by Peter Gustafson.</a:t>
            </a:r>
            <a:endParaRPr b="0" lang="en-US" sz="1400" spc="-1" strike="noStrike">
              <a:latin typeface="Arial"/>
            </a:endParaRPr>
          </a:p>
          <a:p>
            <a:pPr algn="ctr">
              <a:lnSpc>
                <a:spcPct val="90000"/>
              </a:lnSpc>
              <a:spcBef>
                <a:spcPts val="1001"/>
              </a:spcBef>
              <a:tabLst>
                <a:tab algn="l" pos="0"/>
              </a:tabLst>
            </a:pPr>
            <a:r>
              <a:rPr b="0" lang="en-US" sz="1400" spc="-1" strike="noStrike">
                <a:solidFill>
                  <a:srgbClr val="000000"/>
                </a:solidFill>
                <a:latin typeface="Calibri"/>
              </a:rPr>
              <a:t>Published by the American Institute of Aeronautics and Astronautics, Inc., with permission.</a:t>
            </a:r>
            <a:endParaRPr b="0" lang="en-US" sz="1400" spc="-1" strike="noStrike">
              <a:latin typeface="Arial"/>
            </a:endParaRPr>
          </a:p>
        </p:txBody>
      </p:sp>
    </p:spTree>
  </p:cSld>
  <mc:AlternateContent>
    <mc:Choice Requires="p14">
      <p:transition spd="slow" advTm="2000" p14:dur="2000"/>
    </mc:Choice>
    <mc:Fallback>
      <p:transition spd="slow" advTm="2000"/>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Generate Big Data!</a:t>
            </a:r>
            <a:endParaRPr b="0" lang="en-US" sz="4400" spc="-1" strike="noStrike">
              <a:solidFill>
                <a:srgbClr val="000000"/>
              </a:solidFill>
              <a:latin typeface="Calibri"/>
            </a:endParaRPr>
          </a:p>
        </p:txBody>
      </p:sp>
      <p:pic>
        <p:nvPicPr>
          <p:cNvPr id="186" name="Picture 3" descr="A picture containing fabric, food&#10;&#10;Description automatically generated"/>
          <p:cNvPicPr/>
          <p:nvPr/>
        </p:nvPicPr>
        <p:blipFill>
          <a:blip r:embed="rId1"/>
          <a:srcRect l="13040" t="4510" r="2318" b="9334"/>
          <a:stretch/>
        </p:blipFill>
        <p:spPr>
          <a:xfrm>
            <a:off x="1185120" y="1715040"/>
            <a:ext cx="3447720" cy="3427560"/>
          </a:xfrm>
          <a:prstGeom prst="rect">
            <a:avLst/>
          </a:prstGeom>
          <a:ln>
            <a:noFill/>
          </a:ln>
        </p:spPr>
      </p:pic>
      <p:graphicFrame>
        <p:nvGraphicFramePr>
          <p:cNvPr id="187" name="Table 2"/>
          <p:cNvGraphicFramePr/>
          <p:nvPr/>
        </p:nvGraphicFramePr>
        <p:xfrm>
          <a:off x="5114520" y="2229840"/>
          <a:ext cx="6400440" cy="2263320"/>
        </p:xfrm>
        <a:graphic>
          <a:graphicData uri="http://schemas.openxmlformats.org/drawingml/2006/table">
            <a:tbl>
              <a:tblPr/>
              <a:tblGrid>
                <a:gridCol w="2739600"/>
                <a:gridCol w="1932120"/>
                <a:gridCol w="1729080"/>
              </a:tblGrid>
              <a:tr h="393480">
                <a:tc>
                  <a:txBody>
                    <a:bodyPr lIns="68400" rIns="68400" tIns="0" bIns="0">
                      <a:noAutofit/>
                    </a:bodyPr>
                    <a:p>
                      <a:pPr algn="just">
                        <a:lnSpc>
                          <a:spcPct val="100000"/>
                        </a:lnSpc>
                        <a:tabLst>
                          <a:tab algn="l" pos="0"/>
                        </a:tabLst>
                      </a:pPr>
                      <a:r>
                        <a:rPr b="1" lang="en-US" sz="2600" spc="-1" strike="noStrike">
                          <a:solidFill>
                            <a:srgbClr val="ffffff"/>
                          </a:solidFill>
                          <a:latin typeface="Calibri"/>
                        </a:rPr>
                        <a:t> </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2600" spc="-1" strike="noStrike">
                          <a:solidFill>
                            <a:srgbClr val="ffffff"/>
                          </a:solidFill>
                          <a:latin typeface="Calibri"/>
                        </a:rPr>
                        <a:t>Fiber</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2600" spc="-1" strike="noStrike">
                          <a:solidFill>
                            <a:srgbClr val="ffffff"/>
                          </a:solidFill>
                          <a:latin typeface="Calibri"/>
                        </a:rPr>
                        <a:t>Matrix</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393480">
                <a:tc>
                  <a:txBody>
                    <a:bodyPr lIns="68400" rIns="68400" tIns="0" bIns="0">
                      <a:noAutofit/>
                    </a:bodyPr>
                    <a:p>
                      <a:pPr>
                        <a:lnSpc>
                          <a:spcPct val="100000"/>
                        </a:lnSpc>
                        <a:tabLst>
                          <a:tab algn="l" pos="0"/>
                        </a:tabLst>
                      </a:pPr>
                      <a:r>
                        <a:rPr b="1" lang="en-US" sz="2600" spc="-1" strike="noStrike">
                          <a:solidFill>
                            <a:srgbClr val="ffffff"/>
                          </a:solidFill>
                          <a:latin typeface="Calibri"/>
                        </a:rPr>
                        <a:t>Young’s Modulus (MPa)</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0000"/>
                        </a:lnSpc>
                        <a:tabLst>
                          <a:tab algn="l" pos="0"/>
                        </a:tabLst>
                      </a:pPr>
                      <a:r>
                        <a:rPr b="0" lang="en-US" sz="2600" spc="-1" strike="noStrike">
                          <a:solidFill>
                            <a:srgbClr val="000000"/>
                          </a:solidFill>
                          <a:latin typeface="Calibri"/>
                        </a:rPr>
                        <a:t>66200</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gn="ctr">
                        <a:lnSpc>
                          <a:spcPct val="100000"/>
                        </a:lnSpc>
                        <a:tabLst>
                          <a:tab algn="l" pos="0"/>
                        </a:tabLst>
                      </a:pPr>
                      <a:r>
                        <a:rPr b="0" lang="en-US" sz="2600" spc="-1" strike="noStrike">
                          <a:solidFill>
                            <a:srgbClr val="000000"/>
                          </a:solidFill>
                          <a:latin typeface="Calibri"/>
                        </a:rPr>
                        <a:t>3459</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93480">
                <a:tc>
                  <a:txBody>
                    <a:bodyPr lIns="68400" rIns="68400" tIns="0" bIns="0">
                      <a:noAutofit/>
                    </a:bodyPr>
                    <a:p>
                      <a:pPr>
                        <a:lnSpc>
                          <a:spcPct val="100000"/>
                        </a:lnSpc>
                        <a:tabLst>
                          <a:tab algn="l" pos="0"/>
                        </a:tabLst>
                      </a:pPr>
                      <a:r>
                        <a:rPr b="1" lang="en-US" sz="2600" spc="-1" strike="noStrike">
                          <a:solidFill>
                            <a:srgbClr val="ffffff"/>
                          </a:solidFill>
                          <a:latin typeface="Calibri"/>
                        </a:rPr>
                        <a:t>Poisson’s Ratio</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0000"/>
                        </a:lnSpc>
                        <a:tabLst>
                          <a:tab algn="l" pos="0"/>
                        </a:tabLst>
                      </a:pPr>
                      <a:r>
                        <a:rPr b="0" lang="en-US" sz="2600" spc="-1" strike="noStrike">
                          <a:solidFill>
                            <a:srgbClr val="000000"/>
                          </a:solidFill>
                          <a:latin typeface="Calibri"/>
                        </a:rPr>
                        <a:t>0.35</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gn="ctr">
                        <a:lnSpc>
                          <a:spcPct val="100000"/>
                        </a:lnSpc>
                        <a:tabLst>
                          <a:tab algn="l" pos="0"/>
                        </a:tabLst>
                      </a:pPr>
                      <a:r>
                        <a:rPr b="0" lang="en-US" sz="2600" spc="-1" strike="noStrike">
                          <a:solidFill>
                            <a:srgbClr val="000000"/>
                          </a:solidFill>
                          <a:latin typeface="Calibri"/>
                        </a:rPr>
                        <a:t>0.48</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538560">
                <a:tc>
                  <a:txBody>
                    <a:bodyPr lIns="68400" rIns="68400" tIns="0" bIns="0">
                      <a:noAutofit/>
                    </a:bodyPr>
                    <a:p>
                      <a:pPr>
                        <a:lnSpc>
                          <a:spcPct val="100000"/>
                        </a:lnSpc>
                        <a:tabLst>
                          <a:tab algn="l" pos="0"/>
                        </a:tabLst>
                      </a:pPr>
                      <a:r>
                        <a:rPr b="1" lang="en-US" sz="2600" spc="-1" strike="noStrike">
                          <a:solidFill>
                            <a:srgbClr val="ffffff"/>
                          </a:solidFill>
                          <a:latin typeface="Calibri"/>
                        </a:rPr>
                        <a:t>Ultimate Tensile Strength (MPa)</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0000"/>
                        </a:lnSpc>
                        <a:tabLst>
                          <a:tab algn="l" pos="0"/>
                        </a:tabLst>
                      </a:pPr>
                      <a:r>
                        <a:rPr b="0" lang="en-US" sz="2600" spc="-1" strike="noStrike">
                          <a:solidFill>
                            <a:srgbClr val="000000"/>
                          </a:solidFill>
                          <a:latin typeface="Calibri"/>
                        </a:rPr>
                        <a:t>3362</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gn="ctr">
                        <a:lnSpc>
                          <a:spcPct val="100000"/>
                        </a:lnSpc>
                        <a:tabLst>
                          <a:tab algn="l" pos="0"/>
                        </a:tabLst>
                      </a:pPr>
                      <a:r>
                        <a:rPr b="0" lang="en-US" sz="2600" spc="-1" strike="noStrike">
                          <a:solidFill>
                            <a:srgbClr val="000000"/>
                          </a:solidFill>
                          <a:latin typeface="Calibri"/>
                        </a:rPr>
                        <a:t>196</a:t>
                      </a:r>
                      <a:endParaRPr b="0" lang="en-US" sz="26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Tree>
  </p:cSld>
  <mc:AlternateContent>
    <mc:Choice Requires="p14">
      <p:transition spd="slow" advTm="20000" p14:dur="2000"/>
    </mc:Choice>
    <mc:Fallback>
      <p:transition spd="slow" advTm="20000"/>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88" name="Table 1"/>
          <p:cNvGraphicFramePr/>
          <p:nvPr/>
        </p:nvGraphicFramePr>
        <p:xfrm>
          <a:off x="810720" y="911880"/>
          <a:ext cx="5486040" cy="5580000"/>
        </p:xfrm>
        <a:graphic>
          <a:graphicData uri="http://schemas.openxmlformats.org/drawingml/2006/table">
            <a:tbl>
              <a:tblPr/>
              <a:tblGrid>
                <a:gridCol w="1775880"/>
                <a:gridCol w="1882080"/>
                <a:gridCol w="1828440"/>
              </a:tblGrid>
              <a:tr h="640440">
                <a:tc>
                  <a:txBody>
                    <a:bodyPr>
                      <a:noAutofit/>
                    </a:bodyPr>
                    <a:p>
                      <a:pPr>
                        <a:lnSpc>
                          <a:spcPct val="100000"/>
                        </a:lnSpc>
                      </a:pPr>
                      <a:r>
                        <a:rPr b="1" lang="en-US" sz="1800" spc="-1" strike="noStrike">
                          <a:solidFill>
                            <a:srgbClr val="ffffff"/>
                          </a:solidFill>
                          <a:latin typeface="Calibri"/>
                        </a:rPr>
                        <a:t>Hyperparameter</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oAutofit/>
                    </a:bodyPr>
                    <a:p>
                      <a:pPr>
                        <a:lnSpc>
                          <a:spcPct val="100000"/>
                        </a:lnSpc>
                      </a:pPr>
                      <a:r>
                        <a:rPr b="1" lang="en-US" sz="1800" spc="-1" strike="noStrike">
                          <a:solidFill>
                            <a:srgbClr val="ffffff"/>
                          </a:solidFill>
                          <a:latin typeface="Calibri"/>
                        </a:rPr>
                        <a:t>Search Space [min,max,step]</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oAutofit/>
                    </a:bodyPr>
                    <a:p>
                      <a:pPr>
                        <a:lnSpc>
                          <a:spcPct val="100000"/>
                        </a:lnSpc>
                      </a:pPr>
                      <a:r>
                        <a:rPr b="1" lang="en-US" sz="1800" spc="-1" strike="noStrike">
                          <a:solidFill>
                            <a:srgbClr val="ffffff"/>
                          </a:solidFill>
                          <a:latin typeface="Calibri"/>
                        </a:rPr>
                        <a:t>Optimal Value(s)</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1189080">
                <a:tc>
                  <a:txBody>
                    <a:bodyPr>
                      <a:noAutofit/>
                    </a:bodyPr>
                    <a:p>
                      <a:pPr>
                        <a:lnSpc>
                          <a:spcPct val="100000"/>
                        </a:lnSpc>
                      </a:pPr>
                      <a:r>
                        <a:rPr b="0" lang="en-US" sz="1800" spc="-1" strike="noStrike">
                          <a:solidFill>
                            <a:srgbClr val="000000"/>
                          </a:solidFill>
                          <a:latin typeface="Calibri"/>
                        </a:rPr>
                        <a:t>Number of convolutional filters </a:t>
                      </a:r>
                      <a:endParaRPr b="0" lang="en-US" sz="1800" spc="-1" strike="noStrike">
                        <a:latin typeface="Arial"/>
                      </a:endParaRPr>
                    </a:p>
                    <a:p>
                      <a:pPr>
                        <a:lnSpc>
                          <a:spcPct val="100000"/>
                        </a:lnSpc>
                      </a:pPr>
                      <a:r>
                        <a:rPr b="0" lang="en-US" sz="1800" spc="-1" strike="noStrike">
                          <a:solidFill>
                            <a:srgbClr val="000000"/>
                          </a:solidFill>
                          <a:latin typeface="Calibri"/>
                        </a:rPr>
                        <a:t>(first layer)</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en-US" sz="1800" spc="-1" strike="noStrike">
                          <a:solidFill>
                            <a:srgbClr val="000000"/>
                          </a:solidFill>
                          <a:latin typeface="Calibri"/>
                        </a:rPr>
                        <a:t>[4    10    2]</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en-US" sz="1800" spc="-1" strike="noStrike">
                          <a:solidFill>
                            <a:srgbClr val="000000"/>
                          </a:solidFill>
                          <a:latin typeface="Calibri"/>
                        </a:rPr>
                        <a:t>8</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914760">
                <a:tc>
                  <a:txBody>
                    <a:bodyPr>
                      <a:noAutofit/>
                    </a:bodyPr>
                    <a:p>
                      <a:pPr>
                        <a:lnSpc>
                          <a:spcPct val="100000"/>
                        </a:lnSpc>
                      </a:pPr>
                      <a:r>
                        <a:rPr b="0" lang="en-US" sz="1800" spc="-1" strike="noStrike">
                          <a:solidFill>
                            <a:srgbClr val="000000"/>
                          </a:solidFill>
                          <a:latin typeface="Calibri"/>
                        </a:rPr>
                        <a:t>Number of conv&amp;pooling blocks</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en-US" sz="1800" spc="-1" strike="noStrike">
                          <a:solidFill>
                            <a:srgbClr val="000000"/>
                          </a:solidFill>
                          <a:latin typeface="Calibri"/>
                        </a:rPr>
                        <a:t>[1    5    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800" spc="-1" strike="noStrike">
                          <a:solidFill>
                            <a:srgbClr val="000000"/>
                          </a:solidFill>
                          <a:latin typeface="Calibri"/>
                        </a:rPr>
                        <a:t>5</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640440">
                <a:tc>
                  <a:txBody>
                    <a:bodyPr>
                      <a:noAutofit/>
                    </a:bodyPr>
                    <a:p>
                      <a:pPr>
                        <a:lnSpc>
                          <a:spcPct val="100000"/>
                        </a:lnSpc>
                      </a:pPr>
                      <a:r>
                        <a:rPr b="0" lang="en-US" sz="1800" spc="-1" strike="noStrike">
                          <a:solidFill>
                            <a:srgbClr val="000000"/>
                          </a:solidFill>
                          <a:latin typeface="Calibri"/>
                        </a:rPr>
                        <a:t>Convolutional Filter Size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en-US" sz="1800" spc="-1" strike="noStrike">
                          <a:solidFill>
                            <a:srgbClr val="000000"/>
                          </a:solidFill>
                          <a:latin typeface="Calibri"/>
                        </a:rPr>
                        <a:t>[3    7    2]</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en-US" sz="1800" spc="-1" strike="noStrike">
                          <a:solidFill>
                            <a:srgbClr val="000000"/>
                          </a:solidFill>
                          <a:latin typeface="Calibri"/>
                        </a:rPr>
                        <a:t>5,7,5,7,5</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66120">
                <a:tc>
                  <a:txBody>
                    <a:bodyPr>
                      <a:noAutofit/>
                    </a:bodyPr>
                    <a:p>
                      <a:pPr>
                        <a:lnSpc>
                          <a:spcPct val="100000"/>
                        </a:lnSpc>
                      </a:pPr>
                      <a:r>
                        <a:rPr b="0" lang="en-US" sz="1800" spc="-1" strike="noStrike">
                          <a:solidFill>
                            <a:srgbClr val="000000"/>
                          </a:solidFill>
                          <a:latin typeface="Calibri"/>
                        </a:rPr>
                        <a:t>Dropout Rate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en-US" sz="1800" spc="-1" strike="noStrike">
                          <a:solidFill>
                            <a:srgbClr val="000000"/>
                          </a:solidFill>
                          <a:latin typeface="Calibri"/>
                        </a:rPr>
                        <a:t>[0   0.5   0.1]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800" spc="-1" strike="noStrike">
                          <a:solidFill>
                            <a:srgbClr val="000000"/>
                          </a:solidFill>
                          <a:latin typeface="Calibri"/>
                        </a:rPr>
                        <a:t>0.1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914760">
                <a:tc>
                  <a:txBody>
                    <a:bodyPr>
                      <a:noAutofit/>
                    </a:bodyPr>
                    <a:p>
                      <a:pPr>
                        <a:lnSpc>
                          <a:spcPct val="100000"/>
                        </a:lnSpc>
                      </a:pPr>
                      <a:r>
                        <a:rPr b="0" lang="en-US" sz="1800" spc="-1" strike="noStrike">
                          <a:solidFill>
                            <a:srgbClr val="000000"/>
                          </a:solidFill>
                          <a:latin typeface="Calibri"/>
                        </a:rPr>
                        <a:t>Number of fully connected layers</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gn="ctr">
                        <a:lnSpc>
                          <a:spcPct val="100000"/>
                        </a:lnSpc>
                      </a:pPr>
                      <a:r>
                        <a:rPr b="0" lang="en-US" sz="1800" spc="-1" strike="noStrike">
                          <a:solidFill>
                            <a:srgbClr val="000000"/>
                          </a:solidFill>
                          <a:latin typeface="Calibri"/>
                        </a:rPr>
                        <a:t>[1    5    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en-US" sz="1800" spc="-1" strike="noStrike">
                          <a:solidFill>
                            <a:srgbClr val="000000"/>
                          </a:solidFill>
                          <a:latin typeface="Calibri"/>
                        </a:rPr>
                        <a:t>4</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914760">
                <a:tc>
                  <a:txBody>
                    <a:bodyPr>
                      <a:noAutofit/>
                    </a:bodyPr>
                    <a:p>
                      <a:pPr>
                        <a:lnSpc>
                          <a:spcPct val="100000"/>
                        </a:lnSpc>
                      </a:pPr>
                      <a:r>
                        <a:rPr b="0" lang="en-US" sz="1800" spc="-1" strike="noStrike">
                          <a:solidFill>
                            <a:srgbClr val="000000"/>
                          </a:solidFill>
                          <a:latin typeface="Calibri"/>
                        </a:rPr>
                        <a:t>Number of nodes in f.c. layers</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gn="ctr">
                        <a:lnSpc>
                          <a:spcPct val="100000"/>
                        </a:lnSpc>
                      </a:pPr>
                      <a:r>
                        <a:rPr b="0" lang="en-US" sz="1800" spc="-1" strike="noStrike">
                          <a:solidFill>
                            <a:srgbClr val="000000"/>
                          </a:solidFill>
                          <a:latin typeface="Calibri"/>
                        </a:rPr>
                        <a:t>[16    128    16]</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800" spc="-1" strike="noStrike">
                          <a:solidFill>
                            <a:srgbClr val="000000"/>
                          </a:solidFill>
                          <a:latin typeface="Calibri"/>
                        </a:rPr>
                        <a:t>112,64,64,64</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
        <p:nvSpPr>
          <p:cNvPr id="189" name="TextShape 2"/>
          <p:cNvSpPr txBox="1"/>
          <p:nvPr/>
        </p:nvSpPr>
        <p:spPr>
          <a:xfrm>
            <a:off x="838080" y="-66960"/>
            <a:ext cx="10515240" cy="1325160"/>
          </a:xfrm>
          <a:prstGeom prst="rect">
            <a:avLst/>
          </a:prstGeom>
          <a:noFill/>
          <a:ln>
            <a:noFill/>
          </a:ln>
        </p:spPr>
        <p:txBody>
          <a:bodyPr anchor="ctr">
            <a:noAutofit/>
          </a:bodyPr>
          <a:p>
            <a:pPr>
              <a:lnSpc>
                <a:spcPct val="90000"/>
              </a:lnSpc>
            </a:pPr>
            <a:r>
              <a:rPr b="0" lang="en-US" sz="4000" spc="-1" strike="noStrike">
                <a:solidFill>
                  <a:srgbClr val="000000"/>
                </a:solidFill>
                <a:latin typeface="Calibri Light"/>
              </a:rPr>
              <a:t>Model Fine-Tuning: Hyperband Optimization</a:t>
            </a:r>
            <a:endParaRPr b="0" lang="en-US" sz="4000" spc="-1" strike="noStrike">
              <a:solidFill>
                <a:srgbClr val="000000"/>
              </a:solidFill>
              <a:latin typeface="Calibri"/>
            </a:endParaRPr>
          </a:p>
        </p:txBody>
      </p:sp>
      <p:pic>
        <p:nvPicPr>
          <p:cNvPr id="190" name="" descr=""/>
          <p:cNvPicPr/>
          <p:nvPr/>
        </p:nvPicPr>
        <p:blipFill>
          <a:blip r:embed="rId1"/>
          <a:stretch/>
        </p:blipFill>
        <p:spPr>
          <a:xfrm>
            <a:off x="6400800" y="2597040"/>
            <a:ext cx="5486400" cy="1883520"/>
          </a:xfrm>
          <a:prstGeom prst="rect">
            <a:avLst/>
          </a:prstGeom>
          <a:ln>
            <a:noFill/>
          </a:ln>
        </p:spPr>
      </p:pic>
    </p:spTree>
  </p:cSld>
  <mc:AlternateContent>
    <mc:Choice Requires="p14">
      <p:transition spd="slow" advTm="38000" p14:dur="2000"/>
    </mc:Choice>
    <mc:Fallback>
      <p:transition spd="slow" advTm="38000"/>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1571760" y="4903920"/>
            <a:ext cx="813240" cy="741240"/>
          </a:xfrm>
          <a:prstGeom prst="cube">
            <a:avLst>
              <a:gd name="adj" fmla="val 38513"/>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800" spc="-1" strike="noStrike">
                <a:solidFill>
                  <a:srgbClr val="000000"/>
                </a:solidFill>
                <a:latin typeface="Calibri"/>
              </a:rPr>
              <a:t>16x16x64</a:t>
            </a:r>
            <a:endParaRPr b="0" lang="en-US" sz="800" spc="-1" strike="noStrike">
              <a:latin typeface="Arial"/>
            </a:endParaRPr>
          </a:p>
        </p:txBody>
      </p:sp>
      <p:sp>
        <p:nvSpPr>
          <p:cNvPr id="192" name="CustomShape 2"/>
          <p:cNvSpPr/>
          <p:nvPr/>
        </p:nvSpPr>
        <p:spPr>
          <a:xfrm>
            <a:off x="2123640" y="4935960"/>
            <a:ext cx="763200" cy="693000"/>
          </a:xfrm>
          <a:prstGeom prst="cube">
            <a:avLst>
              <a:gd name="adj" fmla="val 37891"/>
            </a:avLst>
          </a:prstGeom>
          <a:solidFill>
            <a:srgbClr val="e85920"/>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800" spc="-1" strike="noStrike">
                <a:solidFill>
                  <a:srgbClr val="000000"/>
                </a:solidFill>
                <a:latin typeface="Calibri"/>
              </a:rPr>
              <a:t>8x8x64</a:t>
            </a:r>
            <a:endParaRPr b="0" lang="en-US" sz="800" spc="-1" strike="noStrike">
              <a:latin typeface="Arial"/>
            </a:endParaRPr>
          </a:p>
        </p:txBody>
      </p:sp>
      <p:sp>
        <p:nvSpPr>
          <p:cNvPr id="193" name="CustomShape 3"/>
          <p:cNvSpPr/>
          <p:nvPr/>
        </p:nvSpPr>
        <p:spPr>
          <a:xfrm>
            <a:off x="731520" y="2232000"/>
            <a:ext cx="861840" cy="765000"/>
          </a:xfrm>
          <a:prstGeom prst="cube">
            <a:avLst>
              <a:gd name="adj" fmla="val 4780"/>
            </a:avLst>
          </a:prstGeom>
          <a:solidFill>
            <a:srgbClr val="92d050"/>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209x209x1</a:t>
            </a:r>
            <a:endParaRPr b="0" lang="en-US" sz="1200" spc="-1" strike="noStrike">
              <a:latin typeface="Arial"/>
            </a:endParaRPr>
          </a:p>
        </p:txBody>
      </p:sp>
      <p:sp>
        <p:nvSpPr>
          <p:cNvPr id="194" name="CustomShape 4"/>
          <p:cNvSpPr/>
          <p:nvPr/>
        </p:nvSpPr>
        <p:spPr>
          <a:xfrm>
            <a:off x="1571760" y="1633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195" name="CustomShape 5"/>
          <p:cNvSpPr/>
          <p:nvPr/>
        </p:nvSpPr>
        <p:spPr>
          <a:xfrm>
            <a:off x="4152960" y="1515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196" name="CustomShape 6"/>
          <p:cNvSpPr/>
          <p:nvPr/>
        </p:nvSpPr>
        <p:spPr>
          <a:xfrm>
            <a:off x="2121120" y="1633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197" name="CustomShape 7"/>
          <p:cNvSpPr/>
          <p:nvPr/>
        </p:nvSpPr>
        <p:spPr>
          <a:xfrm>
            <a:off x="1571760" y="2126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198" name="CustomShape 8"/>
          <p:cNvSpPr/>
          <p:nvPr/>
        </p:nvSpPr>
        <p:spPr>
          <a:xfrm>
            <a:off x="2121120" y="2126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199" name="CustomShape 9"/>
          <p:cNvSpPr/>
          <p:nvPr/>
        </p:nvSpPr>
        <p:spPr>
          <a:xfrm>
            <a:off x="1571760" y="2626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00" name="CustomShape 10"/>
          <p:cNvSpPr/>
          <p:nvPr/>
        </p:nvSpPr>
        <p:spPr>
          <a:xfrm>
            <a:off x="2121120" y="2626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01" name="CustomShape 11"/>
          <p:cNvSpPr/>
          <p:nvPr/>
        </p:nvSpPr>
        <p:spPr>
          <a:xfrm>
            <a:off x="1571760" y="31197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02" name="CustomShape 12"/>
          <p:cNvSpPr/>
          <p:nvPr/>
        </p:nvSpPr>
        <p:spPr>
          <a:xfrm>
            <a:off x="2121120" y="31197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03" name="CustomShape 13"/>
          <p:cNvSpPr/>
          <p:nvPr/>
        </p:nvSpPr>
        <p:spPr>
          <a:xfrm>
            <a:off x="2644920" y="2261880"/>
            <a:ext cx="813240" cy="741240"/>
          </a:xfrm>
          <a:prstGeom prst="cube">
            <a:avLst>
              <a:gd name="adj" fmla="val 10857"/>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100" spc="-1" strike="noStrike">
                <a:solidFill>
                  <a:srgbClr val="000000"/>
                </a:solidFill>
                <a:latin typeface="Calibri"/>
              </a:rPr>
              <a:t>205x205x8</a:t>
            </a:r>
            <a:endParaRPr b="0" lang="en-US" sz="1100" spc="-1" strike="noStrike">
              <a:latin typeface="Arial"/>
            </a:endParaRPr>
          </a:p>
        </p:txBody>
      </p:sp>
      <p:sp>
        <p:nvSpPr>
          <p:cNvPr id="204" name="CustomShape 14"/>
          <p:cNvSpPr/>
          <p:nvPr/>
        </p:nvSpPr>
        <p:spPr>
          <a:xfrm>
            <a:off x="3394440" y="2307600"/>
            <a:ext cx="748800" cy="635760"/>
          </a:xfrm>
          <a:prstGeom prst="cube">
            <a:avLst>
              <a:gd name="adj" fmla="val 10857"/>
            </a:avLst>
          </a:prstGeom>
          <a:solidFill>
            <a:srgbClr val="e85920"/>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000000"/>
                </a:solidFill>
                <a:latin typeface="Calibri"/>
              </a:rPr>
              <a:t>102x102x8</a:t>
            </a:r>
            <a:endParaRPr b="0" lang="en-US" sz="1000" spc="-1" strike="noStrike">
              <a:latin typeface="Arial"/>
            </a:endParaRPr>
          </a:p>
        </p:txBody>
      </p:sp>
      <p:sp>
        <p:nvSpPr>
          <p:cNvPr id="205" name="CustomShape 15"/>
          <p:cNvSpPr/>
          <p:nvPr/>
        </p:nvSpPr>
        <p:spPr>
          <a:xfrm>
            <a:off x="4731480" y="1515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206" name="CustomShape 16"/>
          <p:cNvSpPr/>
          <p:nvPr/>
        </p:nvSpPr>
        <p:spPr>
          <a:xfrm>
            <a:off x="4152960" y="20592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207" name="CustomShape 17"/>
          <p:cNvSpPr/>
          <p:nvPr/>
        </p:nvSpPr>
        <p:spPr>
          <a:xfrm>
            <a:off x="4731480" y="20592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208" name="CustomShape 18"/>
          <p:cNvSpPr/>
          <p:nvPr/>
        </p:nvSpPr>
        <p:spPr>
          <a:xfrm>
            <a:off x="4152960" y="26028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209" name="CustomShape 19"/>
          <p:cNvSpPr/>
          <p:nvPr/>
        </p:nvSpPr>
        <p:spPr>
          <a:xfrm>
            <a:off x="4731480" y="26028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210" name="CustomShape 20"/>
          <p:cNvSpPr/>
          <p:nvPr/>
        </p:nvSpPr>
        <p:spPr>
          <a:xfrm>
            <a:off x="4152960" y="31464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211" name="CustomShape 21"/>
          <p:cNvSpPr/>
          <p:nvPr/>
        </p:nvSpPr>
        <p:spPr>
          <a:xfrm>
            <a:off x="4731480" y="31464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212" name="CustomShape 22"/>
          <p:cNvSpPr/>
          <p:nvPr/>
        </p:nvSpPr>
        <p:spPr>
          <a:xfrm>
            <a:off x="4093560" y="15757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13" name="CustomShape 23"/>
          <p:cNvSpPr/>
          <p:nvPr/>
        </p:nvSpPr>
        <p:spPr>
          <a:xfrm>
            <a:off x="4672080" y="15757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14" name="CustomShape 24"/>
          <p:cNvSpPr/>
          <p:nvPr/>
        </p:nvSpPr>
        <p:spPr>
          <a:xfrm>
            <a:off x="4093560" y="211932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15" name="CustomShape 25"/>
          <p:cNvSpPr/>
          <p:nvPr/>
        </p:nvSpPr>
        <p:spPr>
          <a:xfrm>
            <a:off x="4672080" y="211932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16" name="CustomShape 26"/>
          <p:cNvSpPr/>
          <p:nvPr/>
        </p:nvSpPr>
        <p:spPr>
          <a:xfrm>
            <a:off x="4093560" y="26629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17" name="CustomShape 27"/>
          <p:cNvSpPr/>
          <p:nvPr/>
        </p:nvSpPr>
        <p:spPr>
          <a:xfrm>
            <a:off x="4672080" y="26629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18" name="CustomShape 28"/>
          <p:cNvSpPr/>
          <p:nvPr/>
        </p:nvSpPr>
        <p:spPr>
          <a:xfrm>
            <a:off x="4093560" y="32065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19" name="CustomShape 29"/>
          <p:cNvSpPr/>
          <p:nvPr/>
        </p:nvSpPr>
        <p:spPr>
          <a:xfrm>
            <a:off x="4672080" y="32065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20" name="CustomShape 30"/>
          <p:cNvSpPr/>
          <p:nvPr/>
        </p:nvSpPr>
        <p:spPr>
          <a:xfrm>
            <a:off x="5220720" y="2250720"/>
            <a:ext cx="813240" cy="741240"/>
          </a:xfrm>
          <a:prstGeom prst="cube">
            <a:avLst>
              <a:gd name="adj" fmla="val 19214"/>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100" spc="-1" strike="noStrike">
                <a:solidFill>
                  <a:srgbClr val="000000"/>
                </a:solidFill>
                <a:latin typeface="Calibri"/>
              </a:rPr>
              <a:t>96x96x16</a:t>
            </a:r>
            <a:endParaRPr b="0" lang="en-US" sz="1100" spc="-1" strike="noStrike">
              <a:latin typeface="Arial"/>
            </a:endParaRPr>
          </a:p>
        </p:txBody>
      </p:sp>
      <p:sp>
        <p:nvSpPr>
          <p:cNvPr id="221" name="CustomShape 31"/>
          <p:cNvSpPr/>
          <p:nvPr/>
        </p:nvSpPr>
        <p:spPr>
          <a:xfrm>
            <a:off x="5924160" y="2299680"/>
            <a:ext cx="749160" cy="635760"/>
          </a:xfrm>
          <a:prstGeom prst="cube">
            <a:avLst>
              <a:gd name="adj" fmla="val 19384"/>
            </a:avLst>
          </a:prstGeom>
          <a:solidFill>
            <a:srgbClr val="e85920"/>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000000"/>
                </a:solidFill>
                <a:latin typeface="Calibri"/>
              </a:rPr>
              <a:t>48x48x16</a:t>
            </a:r>
            <a:endParaRPr b="0" lang="en-US" sz="1000" spc="-1" strike="noStrike">
              <a:latin typeface="Arial"/>
            </a:endParaRPr>
          </a:p>
        </p:txBody>
      </p:sp>
      <p:sp>
        <p:nvSpPr>
          <p:cNvPr id="222" name="CustomShape 32"/>
          <p:cNvSpPr/>
          <p:nvPr/>
        </p:nvSpPr>
        <p:spPr>
          <a:xfrm>
            <a:off x="6748560" y="14922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23" name="CustomShape 33"/>
          <p:cNvSpPr/>
          <p:nvPr/>
        </p:nvSpPr>
        <p:spPr>
          <a:xfrm>
            <a:off x="7298280" y="14922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24" name="CustomShape 34"/>
          <p:cNvSpPr/>
          <p:nvPr/>
        </p:nvSpPr>
        <p:spPr>
          <a:xfrm>
            <a:off x="6748560" y="19854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25" name="CustomShape 35"/>
          <p:cNvSpPr/>
          <p:nvPr/>
        </p:nvSpPr>
        <p:spPr>
          <a:xfrm>
            <a:off x="7298280" y="19854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26" name="CustomShape 36"/>
          <p:cNvSpPr/>
          <p:nvPr/>
        </p:nvSpPr>
        <p:spPr>
          <a:xfrm>
            <a:off x="6748560" y="24858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27" name="CustomShape 37"/>
          <p:cNvSpPr/>
          <p:nvPr/>
        </p:nvSpPr>
        <p:spPr>
          <a:xfrm>
            <a:off x="7298280" y="24858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28" name="CustomShape 38"/>
          <p:cNvSpPr/>
          <p:nvPr/>
        </p:nvSpPr>
        <p:spPr>
          <a:xfrm>
            <a:off x="6748560" y="29786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29" name="CustomShape 39"/>
          <p:cNvSpPr/>
          <p:nvPr/>
        </p:nvSpPr>
        <p:spPr>
          <a:xfrm>
            <a:off x="7298280" y="29786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0" name="CustomShape 40"/>
          <p:cNvSpPr/>
          <p:nvPr/>
        </p:nvSpPr>
        <p:spPr>
          <a:xfrm>
            <a:off x="6690240" y="15501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1" name="CustomShape 41"/>
          <p:cNvSpPr/>
          <p:nvPr/>
        </p:nvSpPr>
        <p:spPr>
          <a:xfrm>
            <a:off x="7239600" y="1550160"/>
            <a:ext cx="52164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2" name="CustomShape 42"/>
          <p:cNvSpPr/>
          <p:nvPr/>
        </p:nvSpPr>
        <p:spPr>
          <a:xfrm>
            <a:off x="6690240" y="20426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3" name="CustomShape 43"/>
          <p:cNvSpPr/>
          <p:nvPr/>
        </p:nvSpPr>
        <p:spPr>
          <a:xfrm>
            <a:off x="7239600" y="2042640"/>
            <a:ext cx="52164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4" name="CustomShape 44"/>
          <p:cNvSpPr/>
          <p:nvPr/>
        </p:nvSpPr>
        <p:spPr>
          <a:xfrm>
            <a:off x="6690240" y="25434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5" name="CustomShape 45"/>
          <p:cNvSpPr/>
          <p:nvPr/>
        </p:nvSpPr>
        <p:spPr>
          <a:xfrm>
            <a:off x="7239600" y="2543400"/>
            <a:ext cx="52164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6" name="CustomShape 46"/>
          <p:cNvSpPr/>
          <p:nvPr/>
        </p:nvSpPr>
        <p:spPr>
          <a:xfrm>
            <a:off x="6690240" y="3036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7" name="CustomShape 47"/>
          <p:cNvSpPr/>
          <p:nvPr/>
        </p:nvSpPr>
        <p:spPr>
          <a:xfrm>
            <a:off x="7239600" y="3036240"/>
            <a:ext cx="52164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8" name="CustomShape 48"/>
          <p:cNvSpPr/>
          <p:nvPr/>
        </p:nvSpPr>
        <p:spPr>
          <a:xfrm>
            <a:off x="6635520" y="16048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39" name="CustomShape 49"/>
          <p:cNvSpPr/>
          <p:nvPr/>
        </p:nvSpPr>
        <p:spPr>
          <a:xfrm>
            <a:off x="7184880" y="16048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40" name="CustomShape 50"/>
          <p:cNvSpPr/>
          <p:nvPr/>
        </p:nvSpPr>
        <p:spPr>
          <a:xfrm>
            <a:off x="6635520" y="20980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41" name="CustomShape 51"/>
          <p:cNvSpPr/>
          <p:nvPr/>
        </p:nvSpPr>
        <p:spPr>
          <a:xfrm>
            <a:off x="7184880" y="20980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42" name="CustomShape 52"/>
          <p:cNvSpPr/>
          <p:nvPr/>
        </p:nvSpPr>
        <p:spPr>
          <a:xfrm>
            <a:off x="6635520" y="25984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43" name="CustomShape 53"/>
          <p:cNvSpPr/>
          <p:nvPr/>
        </p:nvSpPr>
        <p:spPr>
          <a:xfrm>
            <a:off x="7184880" y="25984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44" name="CustomShape 54"/>
          <p:cNvSpPr/>
          <p:nvPr/>
        </p:nvSpPr>
        <p:spPr>
          <a:xfrm>
            <a:off x="6635520" y="30913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45" name="CustomShape 55"/>
          <p:cNvSpPr/>
          <p:nvPr/>
        </p:nvSpPr>
        <p:spPr>
          <a:xfrm>
            <a:off x="7184880" y="30913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46" name="CustomShape 56"/>
          <p:cNvSpPr/>
          <p:nvPr/>
        </p:nvSpPr>
        <p:spPr>
          <a:xfrm>
            <a:off x="6577200" y="16628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47" name="CustomShape 57"/>
          <p:cNvSpPr/>
          <p:nvPr/>
        </p:nvSpPr>
        <p:spPr>
          <a:xfrm>
            <a:off x="7126560" y="16628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48" name="CustomShape 58"/>
          <p:cNvSpPr/>
          <p:nvPr/>
        </p:nvSpPr>
        <p:spPr>
          <a:xfrm>
            <a:off x="6577200" y="21556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49" name="CustomShape 59"/>
          <p:cNvSpPr/>
          <p:nvPr/>
        </p:nvSpPr>
        <p:spPr>
          <a:xfrm>
            <a:off x="7126560" y="21556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50" name="CustomShape 60"/>
          <p:cNvSpPr/>
          <p:nvPr/>
        </p:nvSpPr>
        <p:spPr>
          <a:xfrm>
            <a:off x="6577200" y="26560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51" name="CustomShape 61"/>
          <p:cNvSpPr/>
          <p:nvPr/>
        </p:nvSpPr>
        <p:spPr>
          <a:xfrm>
            <a:off x="7126560" y="26560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52" name="CustomShape 62"/>
          <p:cNvSpPr/>
          <p:nvPr/>
        </p:nvSpPr>
        <p:spPr>
          <a:xfrm>
            <a:off x="6577200" y="3148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53" name="CustomShape 63"/>
          <p:cNvSpPr/>
          <p:nvPr/>
        </p:nvSpPr>
        <p:spPr>
          <a:xfrm>
            <a:off x="7126560" y="3148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254" name="CustomShape 64"/>
          <p:cNvSpPr/>
          <p:nvPr/>
        </p:nvSpPr>
        <p:spPr>
          <a:xfrm>
            <a:off x="7676280" y="2185920"/>
            <a:ext cx="813240" cy="741600"/>
          </a:xfrm>
          <a:prstGeom prst="cube">
            <a:avLst>
              <a:gd name="adj" fmla="val 32494"/>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900" spc="-1" strike="noStrike">
                <a:solidFill>
                  <a:srgbClr val="000000"/>
                </a:solidFill>
                <a:latin typeface="Calibri"/>
              </a:rPr>
              <a:t>44x44x32</a:t>
            </a:r>
            <a:endParaRPr b="0" lang="en-US" sz="900" spc="-1" strike="noStrike">
              <a:latin typeface="Arial"/>
            </a:endParaRPr>
          </a:p>
        </p:txBody>
      </p:sp>
      <p:sp>
        <p:nvSpPr>
          <p:cNvPr id="255" name="CustomShape 65"/>
          <p:cNvSpPr/>
          <p:nvPr/>
        </p:nvSpPr>
        <p:spPr>
          <a:xfrm>
            <a:off x="8286120" y="2256120"/>
            <a:ext cx="749160" cy="636120"/>
          </a:xfrm>
          <a:prstGeom prst="cube">
            <a:avLst>
              <a:gd name="adj" fmla="val 25837"/>
            </a:avLst>
          </a:prstGeom>
          <a:solidFill>
            <a:srgbClr val="e85920"/>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900" spc="-1" strike="noStrike">
                <a:solidFill>
                  <a:srgbClr val="000000"/>
                </a:solidFill>
                <a:latin typeface="Calibri"/>
              </a:rPr>
              <a:t>22x22x32</a:t>
            </a:r>
            <a:endParaRPr b="0" lang="en-US" sz="900" spc="-1" strike="noStrike">
              <a:latin typeface="Arial"/>
            </a:endParaRPr>
          </a:p>
        </p:txBody>
      </p:sp>
      <p:sp>
        <p:nvSpPr>
          <p:cNvPr id="256" name="CustomShape 66"/>
          <p:cNvSpPr/>
          <p:nvPr/>
        </p:nvSpPr>
        <p:spPr>
          <a:xfrm>
            <a:off x="3092400" y="39920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57" name="CustomShape 67"/>
          <p:cNvSpPr/>
          <p:nvPr/>
        </p:nvSpPr>
        <p:spPr>
          <a:xfrm>
            <a:off x="3641760" y="39920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58" name="CustomShape 68"/>
          <p:cNvSpPr/>
          <p:nvPr/>
        </p:nvSpPr>
        <p:spPr>
          <a:xfrm>
            <a:off x="3092400" y="44848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59" name="CustomShape 69"/>
          <p:cNvSpPr/>
          <p:nvPr/>
        </p:nvSpPr>
        <p:spPr>
          <a:xfrm>
            <a:off x="3641760" y="44848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0" name="CustomShape 70"/>
          <p:cNvSpPr/>
          <p:nvPr/>
        </p:nvSpPr>
        <p:spPr>
          <a:xfrm>
            <a:off x="3092400" y="49852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1" name="CustomShape 71"/>
          <p:cNvSpPr/>
          <p:nvPr/>
        </p:nvSpPr>
        <p:spPr>
          <a:xfrm>
            <a:off x="3641760" y="49852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2" name="CustomShape 72"/>
          <p:cNvSpPr/>
          <p:nvPr/>
        </p:nvSpPr>
        <p:spPr>
          <a:xfrm>
            <a:off x="3092400" y="54781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3" name="CustomShape 73"/>
          <p:cNvSpPr/>
          <p:nvPr/>
        </p:nvSpPr>
        <p:spPr>
          <a:xfrm>
            <a:off x="3641760" y="54781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4" name="CustomShape 74"/>
          <p:cNvSpPr/>
          <p:nvPr/>
        </p:nvSpPr>
        <p:spPr>
          <a:xfrm>
            <a:off x="3034080" y="40496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5" name="CustomShape 75"/>
          <p:cNvSpPr/>
          <p:nvPr/>
        </p:nvSpPr>
        <p:spPr>
          <a:xfrm>
            <a:off x="3583440" y="40496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6" name="CustomShape 76"/>
          <p:cNvSpPr/>
          <p:nvPr/>
        </p:nvSpPr>
        <p:spPr>
          <a:xfrm>
            <a:off x="3034080" y="45424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7" name="CustomShape 77"/>
          <p:cNvSpPr/>
          <p:nvPr/>
        </p:nvSpPr>
        <p:spPr>
          <a:xfrm>
            <a:off x="3583440" y="45424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8" name="CustomShape 78"/>
          <p:cNvSpPr/>
          <p:nvPr/>
        </p:nvSpPr>
        <p:spPr>
          <a:xfrm>
            <a:off x="3034080" y="5043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69" name="CustomShape 79"/>
          <p:cNvSpPr/>
          <p:nvPr/>
        </p:nvSpPr>
        <p:spPr>
          <a:xfrm>
            <a:off x="3583440" y="5043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0" name="CustomShape 80"/>
          <p:cNvSpPr/>
          <p:nvPr/>
        </p:nvSpPr>
        <p:spPr>
          <a:xfrm>
            <a:off x="3034080" y="5535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1" name="CustomShape 81"/>
          <p:cNvSpPr/>
          <p:nvPr/>
        </p:nvSpPr>
        <p:spPr>
          <a:xfrm>
            <a:off x="3583440" y="5535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2" name="CustomShape 82"/>
          <p:cNvSpPr/>
          <p:nvPr/>
        </p:nvSpPr>
        <p:spPr>
          <a:xfrm>
            <a:off x="2979000" y="41050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3" name="CustomShape 83"/>
          <p:cNvSpPr/>
          <p:nvPr/>
        </p:nvSpPr>
        <p:spPr>
          <a:xfrm>
            <a:off x="3528720" y="41050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4" name="CustomShape 84"/>
          <p:cNvSpPr/>
          <p:nvPr/>
        </p:nvSpPr>
        <p:spPr>
          <a:xfrm>
            <a:off x="2979000" y="4597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5" name="CustomShape 85"/>
          <p:cNvSpPr/>
          <p:nvPr/>
        </p:nvSpPr>
        <p:spPr>
          <a:xfrm>
            <a:off x="3528720" y="4597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6" name="CustomShape 86"/>
          <p:cNvSpPr/>
          <p:nvPr/>
        </p:nvSpPr>
        <p:spPr>
          <a:xfrm>
            <a:off x="2979000" y="5097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7" name="CustomShape 87"/>
          <p:cNvSpPr/>
          <p:nvPr/>
        </p:nvSpPr>
        <p:spPr>
          <a:xfrm>
            <a:off x="3528720" y="5097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8" name="CustomShape 88"/>
          <p:cNvSpPr/>
          <p:nvPr/>
        </p:nvSpPr>
        <p:spPr>
          <a:xfrm>
            <a:off x="2979000" y="5590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79" name="CustomShape 89"/>
          <p:cNvSpPr/>
          <p:nvPr/>
        </p:nvSpPr>
        <p:spPr>
          <a:xfrm>
            <a:off x="3528720" y="5590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0" name="CustomShape 90"/>
          <p:cNvSpPr/>
          <p:nvPr/>
        </p:nvSpPr>
        <p:spPr>
          <a:xfrm>
            <a:off x="2920680" y="4162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1" name="CustomShape 91"/>
          <p:cNvSpPr/>
          <p:nvPr/>
        </p:nvSpPr>
        <p:spPr>
          <a:xfrm>
            <a:off x="3470400" y="4162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2" name="CustomShape 92"/>
          <p:cNvSpPr/>
          <p:nvPr/>
        </p:nvSpPr>
        <p:spPr>
          <a:xfrm>
            <a:off x="2920680" y="4655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3" name="CustomShape 93"/>
          <p:cNvSpPr/>
          <p:nvPr/>
        </p:nvSpPr>
        <p:spPr>
          <a:xfrm>
            <a:off x="3470400" y="4655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4" name="CustomShape 94"/>
          <p:cNvSpPr/>
          <p:nvPr/>
        </p:nvSpPr>
        <p:spPr>
          <a:xfrm>
            <a:off x="2920680" y="5155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5" name="CustomShape 95"/>
          <p:cNvSpPr/>
          <p:nvPr/>
        </p:nvSpPr>
        <p:spPr>
          <a:xfrm>
            <a:off x="3470400" y="5155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6" name="CustomShape 96"/>
          <p:cNvSpPr/>
          <p:nvPr/>
        </p:nvSpPr>
        <p:spPr>
          <a:xfrm>
            <a:off x="2920680" y="56487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7" name="CustomShape 97"/>
          <p:cNvSpPr/>
          <p:nvPr/>
        </p:nvSpPr>
        <p:spPr>
          <a:xfrm>
            <a:off x="3470400" y="56487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8" name="CustomShape 98"/>
          <p:cNvSpPr/>
          <p:nvPr/>
        </p:nvSpPr>
        <p:spPr>
          <a:xfrm>
            <a:off x="4206240" y="39920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89" name="CustomShape 99"/>
          <p:cNvSpPr/>
          <p:nvPr/>
        </p:nvSpPr>
        <p:spPr>
          <a:xfrm>
            <a:off x="4755960" y="39920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0" name="CustomShape 100"/>
          <p:cNvSpPr/>
          <p:nvPr/>
        </p:nvSpPr>
        <p:spPr>
          <a:xfrm>
            <a:off x="4206240" y="44848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1" name="CustomShape 101"/>
          <p:cNvSpPr/>
          <p:nvPr/>
        </p:nvSpPr>
        <p:spPr>
          <a:xfrm>
            <a:off x="4755960" y="44848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2" name="CustomShape 102"/>
          <p:cNvSpPr/>
          <p:nvPr/>
        </p:nvSpPr>
        <p:spPr>
          <a:xfrm>
            <a:off x="4206240" y="49852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3" name="CustomShape 103"/>
          <p:cNvSpPr/>
          <p:nvPr/>
        </p:nvSpPr>
        <p:spPr>
          <a:xfrm>
            <a:off x="4755960" y="49852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4" name="CustomShape 104"/>
          <p:cNvSpPr/>
          <p:nvPr/>
        </p:nvSpPr>
        <p:spPr>
          <a:xfrm>
            <a:off x="4206240" y="54781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5" name="CustomShape 105"/>
          <p:cNvSpPr/>
          <p:nvPr/>
        </p:nvSpPr>
        <p:spPr>
          <a:xfrm>
            <a:off x="4755960" y="54781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6" name="CustomShape 106"/>
          <p:cNvSpPr/>
          <p:nvPr/>
        </p:nvSpPr>
        <p:spPr>
          <a:xfrm>
            <a:off x="4147920" y="40496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7" name="CustomShape 107"/>
          <p:cNvSpPr/>
          <p:nvPr/>
        </p:nvSpPr>
        <p:spPr>
          <a:xfrm>
            <a:off x="4697640" y="40496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8" name="CustomShape 108"/>
          <p:cNvSpPr/>
          <p:nvPr/>
        </p:nvSpPr>
        <p:spPr>
          <a:xfrm>
            <a:off x="4147920" y="45424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299" name="CustomShape 109"/>
          <p:cNvSpPr/>
          <p:nvPr/>
        </p:nvSpPr>
        <p:spPr>
          <a:xfrm>
            <a:off x="4697640" y="45424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0" name="CustomShape 110"/>
          <p:cNvSpPr/>
          <p:nvPr/>
        </p:nvSpPr>
        <p:spPr>
          <a:xfrm>
            <a:off x="4147920" y="5043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1" name="CustomShape 111"/>
          <p:cNvSpPr/>
          <p:nvPr/>
        </p:nvSpPr>
        <p:spPr>
          <a:xfrm>
            <a:off x="4697640" y="5043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2" name="CustomShape 112"/>
          <p:cNvSpPr/>
          <p:nvPr/>
        </p:nvSpPr>
        <p:spPr>
          <a:xfrm>
            <a:off x="4147920" y="5535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3" name="CustomShape 113"/>
          <p:cNvSpPr/>
          <p:nvPr/>
        </p:nvSpPr>
        <p:spPr>
          <a:xfrm>
            <a:off x="4697640" y="5535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4" name="CustomShape 114"/>
          <p:cNvSpPr/>
          <p:nvPr/>
        </p:nvSpPr>
        <p:spPr>
          <a:xfrm>
            <a:off x="4093560" y="41050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5" name="CustomShape 115"/>
          <p:cNvSpPr/>
          <p:nvPr/>
        </p:nvSpPr>
        <p:spPr>
          <a:xfrm>
            <a:off x="4643280" y="410508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6" name="CustomShape 116"/>
          <p:cNvSpPr/>
          <p:nvPr/>
        </p:nvSpPr>
        <p:spPr>
          <a:xfrm>
            <a:off x="4093560" y="4597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7" name="CustomShape 117"/>
          <p:cNvSpPr/>
          <p:nvPr/>
        </p:nvSpPr>
        <p:spPr>
          <a:xfrm>
            <a:off x="4643280" y="4597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8" name="CustomShape 118"/>
          <p:cNvSpPr/>
          <p:nvPr/>
        </p:nvSpPr>
        <p:spPr>
          <a:xfrm>
            <a:off x="4093560" y="5097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09" name="CustomShape 119"/>
          <p:cNvSpPr/>
          <p:nvPr/>
        </p:nvSpPr>
        <p:spPr>
          <a:xfrm>
            <a:off x="4643280" y="5097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0" name="CustomShape 120"/>
          <p:cNvSpPr/>
          <p:nvPr/>
        </p:nvSpPr>
        <p:spPr>
          <a:xfrm>
            <a:off x="4093560" y="5590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1" name="CustomShape 121"/>
          <p:cNvSpPr/>
          <p:nvPr/>
        </p:nvSpPr>
        <p:spPr>
          <a:xfrm>
            <a:off x="4643280" y="5590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2" name="CustomShape 122"/>
          <p:cNvSpPr/>
          <p:nvPr/>
        </p:nvSpPr>
        <p:spPr>
          <a:xfrm>
            <a:off x="4035240" y="4162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3" name="CustomShape 123"/>
          <p:cNvSpPr/>
          <p:nvPr/>
        </p:nvSpPr>
        <p:spPr>
          <a:xfrm>
            <a:off x="4584600" y="4162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4" name="CustomShape 124"/>
          <p:cNvSpPr/>
          <p:nvPr/>
        </p:nvSpPr>
        <p:spPr>
          <a:xfrm>
            <a:off x="4035240" y="4655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5" name="CustomShape 125"/>
          <p:cNvSpPr/>
          <p:nvPr/>
        </p:nvSpPr>
        <p:spPr>
          <a:xfrm>
            <a:off x="4584600" y="4655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6" name="CustomShape 126"/>
          <p:cNvSpPr/>
          <p:nvPr/>
        </p:nvSpPr>
        <p:spPr>
          <a:xfrm>
            <a:off x="4035240" y="5155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7" name="CustomShape 127"/>
          <p:cNvSpPr/>
          <p:nvPr/>
        </p:nvSpPr>
        <p:spPr>
          <a:xfrm>
            <a:off x="4584600" y="5155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8" name="CustomShape 128"/>
          <p:cNvSpPr/>
          <p:nvPr/>
        </p:nvSpPr>
        <p:spPr>
          <a:xfrm>
            <a:off x="4035240" y="56487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19" name="CustomShape 129"/>
          <p:cNvSpPr/>
          <p:nvPr/>
        </p:nvSpPr>
        <p:spPr>
          <a:xfrm>
            <a:off x="4584600" y="56487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0" name="CustomShape 130"/>
          <p:cNvSpPr/>
          <p:nvPr/>
        </p:nvSpPr>
        <p:spPr>
          <a:xfrm>
            <a:off x="2862000" y="4230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1" name="CustomShape 131"/>
          <p:cNvSpPr/>
          <p:nvPr/>
        </p:nvSpPr>
        <p:spPr>
          <a:xfrm>
            <a:off x="3411360" y="4230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2" name="CustomShape 132"/>
          <p:cNvSpPr/>
          <p:nvPr/>
        </p:nvSpPr>
        <p:spPr>
          <a:xfrm>
            <a:off x="2862000" y="4723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3" name="CustomShape 133"/>
          <p:cNvSpPr/>
          <p:nvPr/>
        </p:nvSpPr>
        <p:spPr>
          <a:xfrm>
            <a:off x="3411360" y="4723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4" name="CustomShape 134"/>
          <p:cNvSpPr/>
          <p:nvPr/>
        </p:nvSpPr>
        <p:spPr>
          <a:xfrm>
            <a:off x="2862000" y="5223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5" name="CustomShape 135"/>
          <p:cNvSpPr/>
          <p:nvPr/>
        </p:nvSpPr>
        <p:spPr>
          <a:xfrm>
            <a:off x="3411360" y="5223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6" name="CustomShape 136"/>
          <p:cNvSpPr/>
          <p:nvPr/>
        </p:nvSpPr>
        <p:spPr>
          <a:xfrm>
            <a:off x="2862000" y="5716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7" name="CustomShape 137"/>
          <p:cNvSpPr/>
          <p:nvPr/>
        </p:nvSpPr>
        <p:spPr>
          <a:xfrm>
            <a:off x="3411360" y="5716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8" name="CustomShape 138"/>
          <p:cNvSpPr/>
          <p:nvPr/>
        </p:nvSpPr>
        <p:spPr>
          <a:xfrm>
            <a:off x="2803680" y="4288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29" name="CustomShape 139"/>
          <p:cNvSpPr/>
          <p:nvPr/>
        </p:nvSpPr>
        <p:spPr>
          <a:xfrm>
            <a:off x="3353040" y="4288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0" name="CustomShape 140"/>
          <p:cNvSpPr/>
          <p:nvPr/>
        </p:nvSpPr>
        <p:spPr>
          <a:xfrm>
            <a:off x="2803680" y="4781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1" name="CustomShape 141"/>
          <p:cNvSpPr/>
          <p:nvPr/>
        </p:nvSpPr>
        <p:spPr>
          <a:xfrm>
            <a:off x="3353040" y="4781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2" name="CustomShape 142"/>
          <p:cNvSpPr/>
          <p:nvPr/>
        </p:nvSpPr>
        <p:spPr>
          <a:xfrm>
            <a:off x="2803680" y="5281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3" name="CustomShape 143"/>
          <p:cNvSpPr/>
          <p:nvPr/>
        </p:nvSpPr>
        <p:spPr>
          <a:xfrm>
            <a:off x="3353040" y="5281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4" name="CustomShape 144"/>
          <p:cNvSpPr/>
          <p:nvPr/>
        </p:nvSpPr>
        <p:spPr>
          <a:xfrm>
            <a:off x="2803680" y="57744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5" name="CustomShape 145"/>
          <p:cNvSpPr/>
          <p:nvPr/>
        </p:nvSpPr>
        <p:spPr>
          <a:xfrm>
            <a:off x="3353040" y="57744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6" name="CustomShape 146"/>
          <p:cNvSpPr/>
          <p:nvPr/>
        </p:nvSpPr>
        <p:spPr>
          <a:xfrm>
            <a:off x="2748960" y="43434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7" name="CustomShape 147"/>
          <p:cNvSpPr/>
          <p:nvPr/>
        </p:nvSpPr>
        <p:spPr>
          <a:xfrm>
            <a:off x="3298320" y="43434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8" name="CustomShape 148"/>
          <p:cNvSpPr/>
          <p:nvPr/>
        </p:nvSpPr>
        <p:spPr>
          <a:xfrm>
            <a:off x="2748960" y="4836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39" name="CustomShape 149"/>
          <p:cNvSpPr/>
          <p:nvPr/>
        </p:nvSpPr>
        <p:spPr>
          <a:xfrm>
            <a:off x="3298320" y="4836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40" name="CustomShape 150"/>
          <p:cNvSpPr/>
          <p:nvPr/>
        </p:nvSpPr>
        <p:spPr>
          <a:xfrm>
            <a:off x="2748960" y="5337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41" name="CustomShape 151"/>
          <p:cNvSpPr/>
          <p:nvPr/>
        </p:nvSpPr>
        <p:spPr>
          <a:xfrm>
            <a:off x="3298320" y="5337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42" name="CustomShape 152"/>
          <p:cNvSpPr/>
          <p:nvPr/>
        </p:nvSpPr>
        <p:spPr>
          <a:xfrm>
            <a:off x="2748960" y="58294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43" name="CustomShape 153"/>
          <p:cNvSpPr/>
          <p:nvPr/>
        </p:nvSpPr>
        <p:spPr>
          <a:xfrm>
            <a:off x="3298320" y="58294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44" name="CustomShape 154"/>
          <p:cNvSpPr/>
          <p:nvPr/>
        </p:nvSpPr>
        <p:spPr>
          <a:xfrm>
            <a:off x="2690280" y="4401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45" name="CustomShape 155"/>
          <p:cNvSpPr/>
          <p:nvPr/>
        </p:nvSpPr>
        <p:spPr>
          <a:xfrm>
            <a:off x="3240000" y="4401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46" name="CustomShape 156"/>
          <p:cNvSpPr/>
          <p:nvPr/>
        </p:nvSpPr>
        <p:spPr>
          <a:xfrm>
            <a:off x="2690280" y="48938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47" name="CustomShape 157"/>
          <p:cNvSpPr/>
          <p:nvPr/>
        </p:nvSpPr>
        <p:spPr>
          <a:xfrm>
            <a:off x="3240000" y="48938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48" name="CustomShape 158"/>
          <p:cNvSpPr/>
          <p:nvPr/>
        </p:nvSpPr>
        <p:spPr>
          <a:xfrm>
            <a:off x="2690280" y="53942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49" name="CustomShape 159"/>
          <p:cNvSpPr/>
          <p:nvPr/>
        </p:nvSpPr>
        <p:spPr>
          <a:xfrm>
            <a:off x="3240000" y="53942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50" name="CustomShape 160"/>
          <p:cNvSpPr/>
          <p:nvPr/>
        </p:nvSpPr>
        <p:spPr>
          <a:xfrm>
            <a:off x="2690280" y="58874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51" name="CustomShape 161"/>
          <p:cNvSpPr/>
          <p:nvPr/>
        </p:nvSpPr>
        <p:spPr>
          <a:xfrm>
            <a:off x="3240000" y="58874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52" name="CustomShape 162"/>
          <p:cNvSpPr/>
          <p:nvPr/>
        </p:nvSpPr>
        <p:spPr>
          <a:xfrm>
            <a:off x="3976200" y="4230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53" name="CustomShape 163"/>
          <p:cNvSpPr/>
          <p:nvPr/>
        </p:nvSpPr>
        <p:spPr>
          <a:xfrm>
            <a:off x="4525560" y="42307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54" name="CustomShape 164"/>
          <p:cNvSpPr/>
          <p:nvPr/>
        </p:nvSpPr>
        <p:spPr>
          <a:xfrm>
            <a:off x="3976200" y="4723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55" name="CustomShape 165"/>
          <p:cNvSpPr/>
          <p:nvPr/>
        </p:nvSpPr>
        <p:spPr>
          <a:xfrm>
            <a:off x="4525560" y="47235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56" name="CustomShape 166"/>
          <p:cNvSpPr/>
          <p:nvPr/>
        </p:nvSpPr>
        <p:spPr>
          <a:xfrm>
            <a:off x="3976200" y="5223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57" name="CustomShape 167"/>
          <p:cNvSpPr/>
          <p:nvPr/>
        </p:nvSpPr>
        <p:spPr>
          <a:xfrm>
            <a:off x="4525560" y="522396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58" name="CustomShape 168"/>
          <p:cNvSpPr/>
          <p:nvPr/>
        </p:nvSpPr>
        <p:spPr>
          <a:xfrm>
            <a:off x="3976200" y="5716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59" name="CustomShape 169"/>
          <p:cNvSpPr/>
          <p:nvPr/>
        </p:nvSpPr>
        <p:spPr>
          <a:xfrm>
            <a:off x="4525560" y="57168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0" name="CustomShape 170"/>
          <p:cNvSpPr/>
          <p:nvPr/>
        </p:nvSpPr>
        <p:spPr>
          <a:xfrm>
            <a:off x="3917520" y="4288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1" name="CustomShape 171"/>
          <p:cNvSpPr/>
          <p:nvPr/>
        </p:nvSpPr>
        <p:spPr>
          <a:xfrm>
            <a:off x="4467240" y="428832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2" name="CustomShape 172"/>
          <p:cNvSpPr/>
          <p:nvPr/>
        </p:nvSpPr>
        <p:spPr>
          <a:xfrm>
            <a:off x="3917520" y="4781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3" name="CustomShape 173"/>
          <p:cNvSpPr/>
          <p:nvPr/>
        </p:nvSpPr>
        <p:spPr>
          <a:xfrm>
            <a:off x="4467240" y="478116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4" name="CustomShape 174"/>
          <p:cNvSpPr/>
          <p:nvPr/>
        </p:nvSpPr>
        <p:spPr>
          <a:xfrm>
            <a:off x="3917520" y="5281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5" name="CustomShape 175"/>
          <p:cNvSpPr/>
          <p:nvPr/>
        </p:nvSpPr>
        <p:spPr>
          <a:xfrm>
            <a:off x="4467240" y="528192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6" name="CustomShape 176"/>
          <p:cNvSpPr/>
          <p:nvPr/>
        </p:nvSpPr>
        <p:spPr>
          <a:xfrm>
            <a:off x="3917520" y="57744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7" name="CustomShape 177"/>
          <p:cNvSpPr/>
          <p:nvPr/>
        </p:nvSpPr>
        <p:spPr>
          <a:xfrm>
            <a:off x="4467240" y="57744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8" name="CustomShape 178"/>
          <p:cNvSpPr/>
          <p:nvPr/>
        </p:nvSpPr>
        <p:spPr>
          <a:xfrm>
            <a:off x="3863160" y="43434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69" name="CustomShape 179"/>
          <p:cNvSpPr/>
          <p:nvPr/>
        </p:nvSpPr>
        <p:spPr>
          <a:xfrm>
            <a:off x="4412880" y="434340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70" name="CustomShape 180"/>
          <p:cNvSpPr/>
          <p:nvPr/>
        </p:nvSpPr>
        <p:spPr>
          <a:xfrm>
            <a:off x="3863160" y="4836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71" name="CustomShape 181"/>
          <p:cNvSpPr/>
          <p:nvPr/>
        </p:nvSpPr>
        <p:spPr>
          <a:xfrm>
            <a:off x="4412880" y="48362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72" name="CustomShape 182"/>
          <p:cNvSpPr/>
          <p:nvPr/>
        </p:nvSpPr>
        <p:spPr>
          <a:xfrm>
            <a:off x="3863160" y="5337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73" name="CustomShape 183"/>
          <p:cNvSpPr/>
          <p:nvPr/>
        </p:nvSpPr>
        <p:spPr>
          <a:xfrm>
            <a:off x="4412880" y="5337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74" name="CustomShape 184"/>
          <p:cNvSpPr/>
          <p:nvPr/>
        </p:nvSpPr>
        <p:spPr>
          <a:xfrm>
            <a:off x="3863160" y="58294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75" name="CustomShape 185"/>
          <p:cNvSpPr/>
          <p:nvPr/>
        </p:nvSpPr>
        <p:spPr>
          <a:xfrm>
            <a:off x="4412880" y="582948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5x5x1</a:t>
            </a:r>
            <a:endParaRPr b="0" lang="en-US" sz="1200" spc="-1" strike="noStrike">
              <a:latin typeface="Arial"/>
            </a:endParaRPr>
          </a:p>
        </p:txBody>
      </p:sp>
      <p:sp>
        <p:nvSpPr>
          <p:cNvPr id="376" name="CustomShape 186"/>
          <p:cNvSpPr/>
          <p:nvPr/>
        </p:nvSpPr>
        <p:spPr>
          <a:xfrm>
            <a:off x="3804840" y="4401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77" name="CustomShape 187"/>
          <p:cNvSpPr/>
          <p:nvPr/>
        </p:nvSpPr>
        <p:spPr>
          <a:xfrm>
            <a:off x="4354560" y="440100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78" name="CustomShape 188"/>
          <p:cNvSpPr/>
          <p:nvPr/>
        </p:nvSpPr>
        <p:spPr>
          <a:xfrm>
            <a:off x="3804840" y="48938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79" name="CustomShape 189"/>
          <p:cNvSpPr/>
          <p:nvPr/>
        </p:nvSpPr>
        <p:spPr>
          <a:xfrm>
            <a:off x="4354560" y="48938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80" name="CustomShape 190"/>
          <p:cNvSpPr/>
          <p:nvPr/>
        </p:nvSpPr>
        <p:spPr>
          <a:xfrm>
            <a:off x="3804840" y="53942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81" name="CustomShape 191"/>
          <p:cNvSpPr/>
          <p:nvPr/>
        </p:nvSpPr>
        <p:spPr>
          <a:xfrm>
            <a:off x="4354560" y="5394240"/>
            <a:ext cx="521280" cy="4824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82" name="CustomShape 192"/>
          <p:cNvSpPr/>
          <p:nvPr/>
        </p:nvSpPr>
        <p:spPr>
          <a:xfrm>
            <a:off x="3804840" y="58874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83" name="CustomShape 193"/>
          <p:cNvSpPr/>
          <p:nvPr/>
        </p:nvSpPr>
        <p:spPr>
          <a:xfrm>
            <a:off x="4354560" y="5887440"/>
            <a:ext cx="521280" cy="48204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384" name="CustomShape 194"/>
          <p:cNvSpPr/>
          <p:nvPr/>
        </p:nvSpPr>
        <p:spPr>
          <a:xfrm>
            <a:off x="4962240" y="4838400"/>
            <a:ext cx="813240" cy="741240"/>
          </a:xfrm>
          <a:prstGeom prst="cube">
            <a:avLst>
              <a:gd name="adj" fmla="val 43672"/>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800" spc="-1" strike="noStrike">
                <a:solidFill>
                  <a:srgbClr val="000000"/>
                </a:solidFill>
                <a:latin typeface="Calibri"/>
              </a:rPr>
              <a:t>4x4x128</a:t>
            </a:r>
            <a:endParaRPr b="0" lang="en-US" sz="800" spc="-1" strike="noStrike">
              <a:latin typeface="Arial"/>
            </a:endParaRPr>
          </a:p>
        </p:txBody>
      </p:sp>
      <p:sp>
        <p:nvSpPr>
          <p:cNvPr id="385" name="CustomShape 195"/>
          <p:cNvSpPr/>
          <p:nvPr/>
        </p:nvSpPr>
        <p:spPr>
          <a:xfrm>
            <a:off x="5510160" y="4900320"/>
            <a:ext cx="749160" cy="636120"/>
          </a:xfrm>
          <a:prstGeom prst="cube">
            <a:avLst>
              <a:gd name="adj" fmla="val 42882"/>
            </a:avLst>
          </a:prstGeom>
          <a:solidFill>
            <a:srgbClr val="e85920"/>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800" spc="-1" strike="noStrike">
                <a:solidFill>
                  <a:srgbClr val="000000"/>
                </a:solidFill>
                <a:latin typeface="Calibri"/>
              </a:rPr>
              <a:t>2x2x128</a:t>
            </a:r>
            <a:endParaRPr b="0" lang="en-US" sz="800" spc="-1" strike="noStrike">
              <a:latin typeface="Arial"/>
            </a:endParaRPr>
          </a:p>
        </p:txBody>
      </p:sp>
      <p:sp>
        <p:nvSpPr>
          <p:cNvPr id="386" name="CustomShape 196"/>
          <p:cNvSpPr/>
          <p:nvPr/>
        </p:nvSpPr>
        <p:spPr>
          <a:xfrm>
            <a:off x="9064080" y="13680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87" name="CustomShape 197"/>
          <p:cNvSpPr/>
          <p:nvPr/>
        </p:nvSpPr>
        <p:spPr>
          <a:xfrm>
            <a:off x="9642600" y="13680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88" name="CustomShape 198"/>
          <p:cNvSpPr/>
          <p:nvPr/>
        </p:nvSpPr>
        <p:spPr>
          <a:xfrm>
            <a:off x="9064080" y="1911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89" name="CustomShape 199"/>
          <p:cNvSpPr/>
          <p:nvPr/>
        </p:nvSpPr>
        <p:spPr>
          <a:xfrm>
            <a:off x="9642600" y="1911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0" name="CustomShape 200"/>
          <p:cNvSpPr/>
          <p:nvPr/>
        </p:nvSpPr>
        <p:spPr>
          <a:xfrm>
            <a:off x="9064080" y="245556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1" name="CustomShape 201"/>
          <p:cNvSpPr/>
          <p:nvPr/>
        </p:nvSpPr>
        <p:spPr>
          <a:xfrm>
            <a:off x="9642600" y="245556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2" name="CustomShape 202"/>
          <p:cNvSpPr/>
          <p:nvPr/>
        </p:nvSpPr>
        <p:spPr>
          <a:xfrm>
            <a:off x="9064080" y="29988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3" name="CustomShape 203"/>
          <p:cNvSpPr/>
          <p:nvPr/>
        </p:nvSpPr>
        <p:spPr>
          <a:xfrm>
            <a:off x="9642600" y="29988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4" name="CustomShape 204"/>
          <p:cNvSpPr/>
          <p:nvPr/>
        </p:nvSpPr>
        <p:spPr>
          <a:xfrm>
            <a:off x="9004680" y="14281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5" name="CustomShape 205"/>
          <p:cNvSpPr/>
          <p:nvPr/>
        </p:nvSpPr>
        <p:spPr>
          <a:xfrm>
            <a:off x="9583200" y="14281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6" name="CustomShape 206"/>
          <p:cNvSpPr/>
          <p:nvPr/>
        </p:nvSpPr>
        <p:spPr>
          <a:xfrm>
            <a:off x="9004680" y="19717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7" name="CustomShape 207"/>
          <p:cNvSpPr/>
          <p:nvPr/>
        </p:nvSpPr>
        <p:spPr>
          <a:xfrm>
            <a:off x="9583200" y="19717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8" name="CustomShape 208"/>
          <p:cNvSpPr/>
          <p:nvPr/>
        </p:nvSpPr>
        <p:spPr>
          <a:xfrm>
            <a:off x="9004680" y="25153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399" name="CustomShape 209"/>
          <p:cNvSpPr/>
          <p:nvPr/>
        </p:nvSpPr>
        <p:spPr>
          <a:xfrm>
            <a:off x="9583200" y="25153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0" name="CustomShape 210"/>
          <p:cNvSpPr/>
          <p:nvPr/>
        </p:nvSpPr>
        <p:spPr>
          <a:xfrm>
            <a:off x="9004680" y="30589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1" name="CustomShape 211"/>
          <p:cNvSpPr/>
          <p:nvPr/>
        </p:nvSpPr>
        <p:spPr>
          <a:xfrm>
            <a:off x="9583200" y="30589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2" name="CustomShape 212"/>
          <p:cNvSpPr/>
          <p:nvPr/>
        </p:nvSpPr>
        <p:spPr>
          <a:xfrm>
            <a:off x="10220040" y="13680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3" name="CustomShape 213"/>
          <p:cNvSpPr/>
          <p:nvPr/>
        </p:nvSpPr>
        <p:spPr>
          <a:xfrm>
            <a:off x="10798920" y="1368000"/>
            <a:ext cx="55260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4" name="CustomShape 214"/>
          <p:cNvSpPr/>
          <p:nvPr/>
        </p:nvSpPr>
        <p:spPr>
          <a:xfrm>
            <a:off x="10220040" y="1911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5" name="CustomShape 215"/>
          <p:cNvSpPr/>
          <p:nvPr/>
        </p:nvSpPr>
        <p:spPr>
          <a:xfrm>
            <a:off x="10798920" y="1911600"/>
            <a:ext cx="55260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6" name="CustomShape 216"/>
          <p:cNvSpPr/>
          <p:nvPr/>
        </p:nvSpPr>
        <p:spPr>
          <a:xfrm>
            <a:off x="10220040" y="245556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7" name="CustomShape 217"/>
          <p:cNvSpPr/>
          <p:nvPr/>
        </p:nvSpPr>
        <p:spPr>
          <a:xfrm>
            <a:off x="10798920" y="2455560"/>
            <a:ext cx="552600" cy="52200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8" name="CustomShape 218"/>
          <p:cNvSpPr/>
          <p:nvPr/>
        </p:nvSpPr>
        <p:spPr>
          <a:xfrm>
            <a:off x="10220040" y="29988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09" name="CustomShape 219"/>
          <p:cNvSpPr/>
          <p:nvPr/>
        </p:nvSpPr>
        <p:spPr>
          <a:xfrm>
            <a:off x="10798920" y="2998800"/>
            <a:ext cx="55260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0" name="CustomShape 220"/>
          <p:cNvSpPr/>
          <p:nvPr/>
        </p:nvSpPr>
        <p:spPr>
          <a:xfrm>
            <a:off x="10160640" y="14281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1" name="CustomShape 221"/>
          <p:cNvSpPr/>
          <p:nvPr/>
        </p:nvSpPr>
        <p:spPr>
          <a:xfrm>
            <a:off x="10739160" y="14281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2" name="CustomShape 222"/>
          <p:cNvSpPr/>
          <p:nvPr/>
        </p:nvSpPr>
        <p:spPr>
          <a:xfrm>
            <a:off x="10160640" y="19717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3" name="CustomShape 223"/>
          <p:cNvSpPr/>
          <p:nvPr/>
        </p:nvSpPr>
        <p:spPr>
          <a:xfrm>
            <a:off x="10739160" y="19717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4" name="CustomShape 224"/>
          <p:cNvSpPr/>
          <p:nvPr/>
        </p:nvSpPr>
        <p:spPr>
          <a:xfrm>
            <a:off x="10160640" y="25153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5" name="CustomShape 225"/>
          <p:cNvSpPr/>
          <p:nvPr/>
        </p:nvSpPr>
        <p:spPr>
          <a:xfrm>
            <a:off x="10739160" y="25153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6" name="CustomShape 226"/>
          <p:cNvSpPr/>
          <p:nvPr/>
        </p:nvSpPr>
        <p:spPr>
          <a:xfrm>
            <a:off x="10160640" y="30589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7" name="CustomShape 227"/>
          <p:cNvSpPr/>
          <p:nvPr/>
        </p:nvSpPr>
        <p:spPr>
          <a:xfrm>
            <a:off x="10739160" y="305892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8" name="CustomShape 228"/>
          <p:cNvSpPr/>
          <p:nvPr/>
        </p:nvSpPr>
        <p:spPr>
          <a:xfrm>
            <a:off x="8954640" y="14900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19" name="CustomShape 229"/>
          <p:cNvSpPr/>
          <p:nvPr/>
        </p:nvSpPr>
        <p:spPr>
          <a:xfrm>
            <a:off x="9533520" y="14900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20" name="CustomShape 230"/>
          <p:cNvSpPr/>
          <p:nvPr/>
        </p:nvSpPr>
        <p:spPr>
          <a:xfrm>
            <a:off x="8954640" y="20336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21" name="CustomShape 231"/>
          <p:cNvSpPr/>
          <p:nvPr/>
        </p:nvSpPr>
        <p:spPr>
          <a:xfrm>
            <a:off x="9533520" y="20336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22" name="CustomShape 232"/>
          <p:cNvSpPr/>
          <p:nvPr/>
        </p:nvSpPr>
        <p:spPr>
          <a:xfrm>
            <a:off x="8954640" y="2577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23" name="CustomShape 233"/>
          <p:cNvSpPr/>
          <p:nvPr/>
        </p:nvSpPr>
        <p:spPr>
          <a:xfrm>
            <a:off x="9533520" y="2577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24" name="CustomShape 234"/>
          <p:cNvSpPr/>
          <p:nvPr/>
        </p:nvSpPr>
        <p:spPr>
          <a:xfrm>
            <a:off x="8954640" y="31208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25" name="CustomShape 235"/>
          <p:cNvSpPr/>
          <p:nvPr/>
        </p:nvSpPr>
        <p:spPr>
          <a:xfrm>
            <a:off x="9533520" y="31208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26" name="CustomShape 236"/>
          <p:cNvSpPr/>
          <p:nvPr/>
        </p:nvSpPr>
        <p:spPr>
          <a:xfrm>
            <a:off x="8895240" y="15501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27" name="CustomShape 237"/>
          <p:cNvSpPr/>
          <p:nvPr/>
        </p:nvSpPr>
        <p:spPr>
          <a:xfrm>
            <a:off x="9474120" y="15501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28" name="CustomShape 238"/>
          <p:cNvSpPr/>
          <p:nvPr/>
        </p:nvSpPr>
        <p:spPr>
          <a:xfrm>
            <a:off x="8895240" y="20937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29" name="CustomShape 239"/>
          <p:cNvSpPr/>
          <p:nvPr/>
        </p:nvSpPr>
        <p:spPr>
          <a:xfrm>
            <a:off x="9474120" y="20937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30" name="CustomShape 240"/>
          <p:cNvSpPr/>
          <p:nvPr/>
        </p:nvSpPr>
        <p:spPr>
          <a:xfrm>
            <a:off x="8895240" y="263772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31" name="CustomShape 241"/>
          <p:cNvSpPr/>
          <p:nvPr/>
        </p:nvSpPr>
        <p:spPr>
          <a:xfrm>
            <a:off x="9474120" y="263772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32" name="CustomShape 242"/>
          <p:cNvSpPr/>
          <p:nvPr/>
        </p:nvSpPr>
        <p:spPr>
          <a:xfrm>
            <a:off x="8895240" y="31809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33" name="CustomShape 243"/>
          <p:cNvSpPr/>
          <p:nvPr/>
        </p:nvSpPr>
        <p:spPr>
          <a:xfrm>
            <a:off x="9474120" y="31809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34" name="CustomShape 244"/>
          <p:cNvSpPr/>
          <p:nvPr/>
        </p:nvSpPr>
        <p:spPr>
          <a:xfrm>
            <a:off x="10110600" y="14900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35" name="CustomShape 245"/>
          <p:cNvSpPr/>
          <p:nvPr/>
        </p:nvSpPr>
        <p:spPr>
          <a:xfrm>
            <a:off x="10689480" y="14900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36" name="CustomShape 246"/>
          <p:cNvSpPr/>
          <p:nvPr/>
        </p:nvSpPr>
        <p:spPr>
          <a:xfrm>
            <a:off x="10110600" y="20336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37" name="CustomShape 247"/>
          <p:cNvSpPr/>
          <p:nvPr/>
        </p:nvSpPr>
        <p:spPr>
          <a:xfrm>
            <a:off x="10689480" y="20336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38" name="CustomShape 248"/>
          <p:cNvSpPr/>
          <p:nvPr/>
        </p:nvSpPr>
        <p:spPr>
          <a:xfrm>
            <a:off x="10110600" y="2577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39" name="CustomShape 249"/>
          <p:cNvSpPr/>
          <p:nvPr/>
        </p:nvSpPr>
        <p:spPr>
          <a:xfrm>
            <a:off x="10689480" y="257760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40" name="CustomShape 250"/>
          <p:cNvSpPr/>
          <p:nvPr/>
        </p:nvSpPr>
        <p:spPr>
          <a:xfrm>
            <a:off x="10110600" y="31208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41" name="CustomShape 251"/>
          <p:cNvSpPr/>
          <p:nvPr/>
        </p:nvSpPr>
        <p:spPr>
          <a:xfrm>
            <a:off x="10689480" y="312084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00000"/>
                </a:solidFill>
                <a:latin typeface="Calibri"/>
              </a:rPr>
              <a:t>7x7x1</a:t>
            </a:r>
            <a:endParaRPr b="0" lang="en-US" sz="1200" spc="-1" strike="noStrike">
              <a:latin typeface="Arial"/>
            </a:endParaRPr>
          </a:p>
        </p:txBody>
      </p:sp>
      <p:sp>
        <p:nvSpPr>
          <p:cNvPr id="442" name="CustomShape 252"/>
          <p:cNvSpPr/>
          <p:nvPr/>
        </p:nvSpPr>
        <p:spPr>
          <a:xfrm>
            <a:off x="10051560" y="1550160"/>
            <a:ext cx="55260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43" name="CustomShape 253"/>
          <p:cNvSpPr/>
          <p:nvPr/>
        </p:nvSpPr>
        <p:spPr>
          <a:xfrm>
            <a:off x="10630080" y="15501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44" name="CustomShape 254"/>
          <p:cNvSpPr/>
          <p:nvPr/>
        </p:nvSpPr>
        <p:spPr>
          <a:xfrm>
            <a:off x="10051560" y="2093760"/>
            <a:ext cx="55260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45" name="CustomShape 255"/>
          <p:cNvSpPr/>
          <p:nvPr/>
        </p:nvSpPr>
        <p:spPr>
          <a:xfrm>
            <a:off x="10630080" y="20937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46" name="CustomShape 256"/>
          <p:cNvSpPr/>
          <p:nvPr/>
        </p:nvSpPr>
        <p:spPr>
          <a:xfrm>
            <a:off x="10051560" y="2637720"/>
            <a:ext cx="552600" cy="5220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47" name="CustomShape 257"/>
          <p:cNvSpPr/>
          <p:nvPr/>
        </p:nvSpPr>
        <p:spPr>
          <a:xfrm>
            <a:off x="10630080" y="2637720"/>
            <a:ext cx="552960" cy="52200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48" name="CustomShape 258"/>
          <p:cNvSpPr/>
          <p:nvPr/>
        </p:nvSpPr>
        <p:spPr>
          <a:xfrm>
            <a:off x="10051560" y="3180960"/>
            <a:ext cx="55260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49" name="CustomShape 259"/>
          <p:cNvSpPr/>
          <p:nvPr/>
        </p:nvSpPr>
        <p:spPr>
          <a:xfrm>
            <a:off x="10630080" y="3180960"/>
            <a:ext cx="552960" cy="522360"/>
          </a:xfrm>
          <a:prstGeom prst="cube">
            <a:avLst>
              <a:gd name="adj" fmla="val 4780"/>
            </a:avLst>
          </a:prstGeom>
          <a:solidFill>
            <a:srgbClr val="e7e6e6"/>
          </a:solidFill>
          <a:ln w="12600">
            <a:solidFill>
              <a:srgbClr val="325490"/>
            </a:solidFill>
            <a:miter/>
          </a:ln>
        </p:spPr>
        <p:style>
          <a:lnRef idx="0"/>
          <a:fillRef idx="0"/>
          <a:effectRef idx="0"/>
          <a:fontRef idx="minor"/>
        </p:style>
      </p:sp>
      <p:sp>
        <p:nvSpPr>
          <p:cNvPr id="450" name="CustomShape 260"/>
          <p:cNvSpPr/>
          <p:nvPr/>
        </p:nvSpPr>
        <p:spPr>
          <a:xfrm flipV="1" rot="10800000">
            <a:off x="881280" y="2428200"/>
            <a:ext cx="10555560" cy="1422360"/>
          </a:xfrm>
          <a:prstGeom prst="bentConnector3">
            <a:avLst>
              <a:gd name="adj1" fmla="val -1594"/>
            </a:avLst>
          </a:prstGeom>
          <a:noFill/>
          <a:ln w="28440">
            <a:solidFill>
              <a:srgbClr val="000000"/>
            </a:solidFill>
            <a:miter/>
          </a:ln>
        </p:spPr>
        <p:style>
          <a:lnRef idx="0"/>
          <a:fillRef idx="0"/>
          <a:effectRef idx="0"/>
          <a:fontRef idx="minor"/>
        </p:style>
      </p:sp>
      <p:sp>
        <p:nvSpPr>
          <p:cNvPr id="451" name="Line 261"/>
          <p:cNvSpPr/>
          <p:nvPr/>
        </p:nvSpPr>
        <p:spPr>
          <a:xfrm>
            <a:off x="880920" y="3856680"/>
            <a:ext cx="0" cy="1539360"/>
          </a:xfrm>
          <a:prstGeom prst="line">
            <a:avLst/>
          </a:prstGeom>
          <a:ln w="28440">
            <a:solidFill>
              <a:srgbClr val="000000"/>
            </a:solidFill>
            <a:miter/>
          </a:ln>
        </p:spPr>
        <p:style>
          <a:lnRef idx="0"/>
          <a:fillRef idx="0"/>
          <a:effectRef idx="0"/>
          <a:fontRef idx="minor"/>
        </p:style>
      </p:sp>
      <p:sp>
        <p:nvSpPr>
          <p:cNvPr id="452" name="CustomShape 262"/>
          <p:cNvSpPr/>
          <p:nvPr/>
        </p:nvSpPr>
        <p:spPr>
          <a:xfrm>
            <a:off x="881280" y="5396400"/>
            <a:ext cx="712080" cy="360"/>
          </a:xfrm>
          <a:custGeom>
            <a:avLst/>
            <a:gdLst/>
            <a:ahLst/>
            <a:rect l="l" t="t" r="r" b="b"/>
            <a:pathLst>
              <a:path w="21600" h="21600">
                <a:moveTo>
                  <a:pt x="0" y="0"/>
                </a:moveTo>
                <a:lnTo>
                  <a:pt x="21600" y="21600"/>
                </a:lnTo>
              </a:path>
            </a:pathLst>
          </a:custGeom>
          <a:noFill/>
          <a:ln w="28440">
            <a:solidFill>
              <a:srgbClr val="000000"/>
            </a:solidFill>
            <a:miter/>
            <a:tailEnd len="med" type="triangle" w="med"/>
          </a:ln>
        </p:spPr>
        <p:style>
          <a:lnRef idx="0"/>
          <a:fillRef idx="0"/>
          <a:effectRef idx="0"/>
          <a:fontRef idx="minor"/>
        </p:style>
      </p:sp>
      <p:sp>
        <p:nvSpPr>
          <p:cNvPr id="453" name="CustomShape 263"/>
          <p:cNvSpPr/>
          <p:nvPr/>
        </p:nvSpPr>
        <p:spPr>
          <a:xfrm>
            <a:off x="6748560" y="4880880"/>
            <a:ext cx="675360" cy="635760"/>
          </a:xfrm>
          <a:prstGeom prst="cube">
            <a:avLst>
              <a:gd name="adj" fmla="val 78936"/>
            </a:avLst>
          </a:prstGeom>
          <a:solidFill>
            <a:srgbClr val="e85920"/>
          </a:solidFill>
          <a:ln w="12600">
            <a:solidFill>
              <a:srgbClr val="325490"/>
            </a:solidFill>
            <a:miter/>
          </a:ln>
        </p:spPr>
        <p:style>
          <a:lnRef idx="0"/>
          <a:fillRef idx="0"/>
          <a:effectRef idx="0"/>
          <a:fontRef idx="minor"/>
        </p:style>
      </p:sp>
      <p:sp>
        <p:nvSpPr>
          <p:cNvPr id="454" name="CustomShape 264"/>
          <p:cNvSpPr/>
          <p:nvPr/>
        </p:nvSpPr>
        <p:spPr>
          <a:xfrm>
            <a:off x="6125400" y="5248440"/>
            <a:ext cx="712080" cy="360"/>
          </a:xfrm>
          <a:custGeom>
            <a:avLst/>
            <a:gdLst/>
            <a:ahLst/>
            <a:rect l="l" t="t" r="r" b="b"/>
            <a:pathLst>
              <a:path w="21600" h="21600">
                <a:moveTo>
                  <a:pt x="0" y="0"/>
                </a:moveTo>
                <a:lnTo>
                  <a:pt x="21600" y="21600"/>
                </a:lnTo>
              </a:path>
            </a:pathLst>
          </a:custGeom>
          <a:noFill/>
          <a:ln w="28440">
            <a:solidFill>
              <a:srgbClr val="000000"/>
            </a:solidFill>
            <a:miter/>
            <a:tailEnd len="med" type="triangle" w="med"/>
          </a:ln>
        </p:spPr>
        <p:style>
          <a:lnRef idx="0"/>
          <a:fillRef idx="0"/>
          <a:effectRef idx="0"/>
          <a:fontRef idx="minor"/>
        </p:style>
      </p:sp>
      <p:sp>
        <p:nvSpPr>
          <p:cNvPr id="455" name="CustomShape 265"/>
          <p:cNvSpPr/>
          <p:nvPr/>
        </p:nvSpPr>
        <p:spPr>
          <a:xfrm>
            <a:off x="6463080" y="5465160"/>
            <a:ext cx="758880" cy="45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200" spc="-1" strike="noStrike">
                <a:solidFill>
                  <a:srgbClr val="000000"/>
                </a:solidFill>
                <a:latin typeface="Calibri"/>
              </a:rPr>
              <a:t>1x1x512</a:t>
            </a:r>
            <a:endParaRPr b="0" lang="en-US" sz="1200" spc="-1" strike="noStrike">
              <a:latin typeface="Arial"/>
            </a:endParaRPr>
          </a:p>
          <a:p>
            <a:pPr>
              <a:lnSpc>
                <a:spcPct val="100000"/>
              </a:lnSpc>
            </a:pPr>
            <a:r>
              <a:rPr b="0" lang="en-US" sz="1200" spc="-1" strike="noStrike">
                <a:solidFill>
                  <a:srgbClr val="000000"/>
                </a:solidFill>
                <a:latin typeface="Calibri"/>
              </a:rPr>
              <a:t>(Flatten)</a:t>
            </a:r>
            <a:endParaRPr b="0" lang="en-US" sz="1200" spc="-1" strike="noStrike">
              <a:latin typeface="Arial"/>
            </a:endParaRPr>
          </a:p>
        </p:txBody>
      </p:sp>
      <p:sp>
        <p:nvSpPr>
          <p:cNvPr id="456" name="CustomShape 266"/>
          <p:cNvSpPr/>
          <p:nvPr/>
        </p:nvSpPr>
        <p:spPr>
          <a:xfrm>
            <a:off x="7126560" y="5259240"/>
            <a:ext cx="1269000" cy="4320"/>
          </a:xfrm>
          <a:custGeom>
            <a:avLst/>
            <a:gdLst/>
            <a:ahLst/>
            <a:rect l="l" t="t" r="r" b="b"/>
            <a:pathLst>
              <a:path w="21600" h="21600">
                <a:moveTo>
                  <a:pt x="0" y="0"/>
                </a:moveTo>
                <a:lnTo>
                  <a:pt x="21600" y="21600"/>
                </a:lnTo>
              </a:path>
            </a:pathLst>
          </a:custGeom>
          <a:noFill/>
          <a:ln w="28440">
            <a:solidFill>
              <a:srgbClr val="000000"/>
            </a:solidFill>
            <a:miter/>
            <a:tailEnd len="med" type="triangle" w="med"/>
          </a:ln>
        </p:spPr>
        <p:style>
          <a:lnRef idx="0"/>
          <a:fillRef idx="0"/>
          <a:effectRef idx="0"/>
          <a:fontRef idx="minor"/>
        </p:style>
      </p:sp>
      <p:sp>
        <p:nvSpPr>
          <p:cNvPr id="457" name="CustomShape 267"/>
          <p:cNvSpPr/>
          <p:nvPr/>
        </p:nvSpPr>
        <p:spPr>
          <a:xfrm>
            <a:off x="8412120" y="4372920"/>
            <a:ext cx="123480" cy="1816920"/>
          </a:xfrm>
          <a:prstGeom prst="rect">
            <a:avLst/>
          </a:prstGeom>
          <a:solidFill>
            <a:srgbClr val="4472c4"/>
          </a:solidFill>
          <a:ln w="12600">
            <a:solidFill>
              <a:srgbClr val="325490"/>
            </a:solidFill>
            <a:miter/>
          </a:ln>
        </p:spPr>
        <p:style>
          <a:lnRef idx="0"/>
          <a:fillRef idx="0"/>
          <a:effectRef idx="0"/>
          <a:fontRef idx="minor"/>
        </p:style>
      </p:sp>
      <p:sp>
        <p:nvSpPr>
          <p:cNvPr id="458" name="CustomShape 268"/>
          <p:cNvSpPr/>
          <p:nvPr/>
        </p:nvSpPr>
        <p:spPr>
          <a:xfrm flipV="1">
            <a:off x="7706880" y="5364720"/>
            <a:ext cx="653760" cy="731160"/>
          </a:xfrm>
          <a:custGeom>
            <a:avLst/>
            <a:gdLst/>
            <a:ahLst/>
            <a:rect l="l" t="t" r="r" b="b"/>
            <a:pathLst>
              <a:path w="21600" h="21600">
                <a:moveTo>
                  <a:pt x="0" y="0"/>
                </a:moveTo>
                <a:lnTo>
                  <a:pt x="21600" y="21600"/>
                </a:lnTo>
              </a:path>
            </a:pathLst>
          </a:custGeom>
          <a:noFill/>
          <a:ln w="28440">
            <a:solidFill>
              <a:srgbClr val="000000"/>
            </a:solidFill>
            <a:miter/>
            <a:tailEnd len="med" type="triangle" w="med"/>
          </a:ln>
        </p:spPr>
        <p:style>
          <a:lnRef idx="0"/>
          <a:fillRef idx="0"/>
          <a:effectRef idx="0"/>
          <a:fontRef idx="minor"/>
        </p:style>
      </p:sp>
      <p:sp>
        <p:nvSpPr>
          <p:cNvPr id="459" name="CustomShape 269"/>
          <p:cNvSpPr/>
          <p:nvPr/>
        </p:nvSpPr>
        <p:spPr>
          <a:xfrm>
            <a:off x="7184880" y="6100920"/>
            <a:ext cx="937800" cy="391320"/>
          </a:xfrm>
          <a:prstGeom prst="rect">
            <a:avLst/>
          </a:prstGeom>
          <a:solidFill>
            <a:srgbClr val="92d050"/>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000000"/>
                </a:solidFill>
                <a:latin typeface="Calibri"/>
              </a:rPr>
              <a:t>Material props: E, v, UTS</a:t>
            </a:r>
            <a:endParaRPr b="0" lang="en-US" sz="1000" spc="-1" strike="noStrike">
              <a:latin typeface="Arial"/>
            </a:endParaRPr>
          </a:p>
        </p:txBody>
      </p:sp>
      <p:sp>
        <p:nvSpPr>
          <p:cNvPr id="460" name="CustomShape 270"/>
          <p:cNvSpPr/>
          <p:nvPr/>
        </p:nvSpPr>
        <p:spPr>
          <a:xfrm>
            <a:off x="8762760" y="4632840"/>
            <a:ext cx="123480" cy="1304280"/>
          </a:xfrm>
          <a:prstGeom prst="rect">
            <a:avLst/>
          </a:prstGeom>
          <a:solidFill>
            <a:srgbClr val="4472c4"/>
          </a:solidFill>
          <a:ln w="12600">
            <a:solidFill>
              <a:srgbClr val="325490"/>
            </a:solidFill>
            <a:miter/>
          </a:ln>
        </p:spPr>
        <p:style>
          <a:lnRef idx="0"/>
          <a:fillRef idx="0"/>
          <a:effectRef idx="0"/>
          <a:fontRef idx="minor"/>
        </p:style>
      </p:sp>
      <p:sp>
        <p:nvSpPr>
          <p:cNvPr id="461" name="CustomShape 271"/>
          <p:cNvSpPr/>
          <p:nvPr/>
        </p:nvSpPr>
        <p:spPr>
          <a:xfrm>
            <a:off x="9808200" y="4745880"/>
            <a:ext cx="123120" cy="1058760"/>
          </a:xfrm>
          <a:prstGeom prst="rect">
            <a:avLst/>
          </a:prstGeom>
          <a:solidFill>
            <a:srgbClr val="4472c4"/>
          </a:solidFill>
          <a:ln w="12600">
            <a:solidFill>
              <a:srgbClr val="325490"/>
            </a:solidFill>
            <a:miter/>
          </a:ln>
        </p:spPr>
        <p:style>
          <a:lnRef idx="0"/>
          <a:fillRef idx="0"/>
          <a:effectRef idx="0"/>
          <a:fontRef idx="minor"/>
        </p:style>
      </p:sp>
      <p:sp>
        <p:nvSpPr>
          <p:cNvPr id="462" name="CustomShape 272"/>
          <p:cNvSpPr/>
          <p:nvPr/>
        </p:nvSpPr>
        <p:spPr>
          <a:xfrm>
            <a:off x="8412120" y="437292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63" name="CustomShape 273"/>
          <p:cNvSpPr/>
          <p:nvPr/>
        </p:nvSpPr>
        <p:spPr>
          <a:xfrm>
            <a:off x="8412120" y="450216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64" name="CustomShape 274"/>
          <p:cNvSpPr/>
          <p:nvPr/>
        </p:nvSpPr>
        <p:spPr>
          <a:xfrm>
            <a:off x="8412120" y="463392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65" name="CustomShape 275"/>
          <p:cNvSpPr/>
          <p:nvPr/>
        </p:nvSpPr>
        <p:spPr>
          <a:xfrm>
            <a:off x="8412120" y="476280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66" name="CustomShape 276"/>
          <p:cNvSpPr/>
          <p:nvPr/>
        </p:nvSpPr>
        <p:spPr>
          <a:xfrm>
            <a:off x="8412120" y="489384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67" name="CustomShape 277"/>
          <p:cNvSpPr/>
          <p:nvPr/>
        </p:nvSpPr>
        <p:spPr>
          <a:xfrm>
            <a:off x="8412120" y="502308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68" name="CustomShape 278"/>
          <p:cNvSpPr/>
          <p:nvPr/>
        </p:nvSpPr>
        <p:spPr>
          <a:xfrm>
            <a:off x="8412120" y="515448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69" name="CustomShape 279"/>
          <p:cNvSpPr/>
          <p:nvPr/>
        </p:nvSpPr>
        <p:spPr>
          <a:xfrm>
            <a:off x="8412120" y="528372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70" name="CustomShape 280"/>
          <p:cNvSpPr/>
          <p:nvPr/>
        </p:nvSpPr>
        <p:spPr>
          <a:xfrm>
            <a:off x="8412480" y="5415840"/>
            <a:ext cx="123840" cy="124200"/>
          </a:xfrm>
          <a:prstGeom prst="flowChartConnector">
            <a:avLst/>
          </a:prstGeom>
          <a:solidFill>
            <a:srgbClr val="ffffff"/>
          </a:solidFill>
          <a:ln w="12600">
            <a:solidFill>
              <a:srgbClr val="325490"/>
            </a:solidFill>
            <a:miter/>
          </a:ln>
        </p:spPr>
        <p:style>
          <a:lnRef idx="0"/>
          <a:fillRef idx="0"/>
          <a:effectRef idx="0"/>
          <a:fontRef idx="minor"/>
        </p:style>
      </p:sp>
      <p:sp>
        <p:nvSpPr>
          <p:cNvPr id="471" name="CustomShape 281"/>
          <p:cNvSpPr/>
          <p:nvPr/>
        </p:nvSpPr>
        <p:spPr>
          <a:xfrm>
            <a:off x="8412480" y="5545080"/>
            <a:ext cx="123840" cy="124200"/>
          </a:xfrm>
          <a:prstGeom prst="flowChartConnector">
            <a:avLst/>
          </a:prstGeom>
          <a:solidFill>
            <a:srgbClr val="ffffff"/>
          </a:solidFill>
          <a:ln w="12600">
            <a:solidFill>
              <a:srgbClr val="325490"/>
            </a:solidFill>
            <a:miter/>
          </a:ln>
        </p:spPr>
        <p:style>
          <a:lnRef idx="0"/>
          <a:fillRef idx="0"/>
          <a:effectRef idx="0"/>
          <a:fontRef idx="minor"/>
        </p:style>
      </p:sp>
      <p:sp>
        <p:nvSpPr>
          <p:cNvPr id="472" name="CustomShape 282"/>
          <p:cNvSpPr/>
          <p:nvPr/>
        </p:nvSpPr>
        <p:spPr>
          <a:xfrm>
            <a:off x="8412480" y="567684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73" name="CustomShape 283"/>
          <p:cNvSpPr/>
          <p:nvPr/>
        </p:nvSpPr>
        <p:spPr>
          <a:xfrm>
            <a:off x="8412480" y="5805720"/>
            <a:ext cx="123840" cy="124200"/>
          </a:xfrm>
          <a:prstGeom prst="flowChartConnector">
            <a:avLst/>
          </a:prstGeom>
          <a:solidFill>
            <a:srgbClr val="ffffff"/>
          </a:solidFill>
          <a:ln w="12600">
            <a:solidFill>
              <a:srgbClr val="325490"/>
            </a:solidFill>
            <a:miter/>
          </a:ln>
        </p:spPr>
        <p:style>
          <a:lnRef idx="0"/>
          <a:fillRef idx="0"/>
          <a:effectRef idx="0"/>
          <a:fontRef idx="minor"/>
        </p:style>
      </p:sp>
      <p:sp>
        <p:nvSpPr>
          <p:cNvPr id="474" name="CustomShape 284"/>
          <p:cNvSpPr/>
          <p:nvPr/>
        </p:nvSpPr>
        <p:spPr>
          <a:xfrm>
            <a:off x="8412480" y="593712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75" name="CustomShape 285"/>
          <p:cNvSpPr/>
          <p:nvPr/>
        </p:nvSpPr>
        <p:spPr>
          <a:xfrm>
            <a:off x="8412480" y="606636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76" name="CustomShape 286"/>
          <p:cNvSpPr/>
          <p:nvPr/>
        </p:nvSpPr>
        <p:spPr>
          <a:xfrm>
            <a:off x="8762400" y="463392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77" name="CustomShape 287"/>
          <p:cNvSpPr/>
          <p:nvPr/>
        </p:nvSpPr>
        <p:spPr>
          <a:xfrm>
            <a:off x="8762400" y="476280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78" name="CustomShape 288"/>
          <p:cNvSpPr/>
          <p:nvPr/>
        </p:nvSpPr>
        <p:spPr>
          <a:xfrm>
            <a:off x="8762400" y="489420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79" name="CustomShape 289"/>
          <p:cNvSpPr/>
          <p:nvPr/>
        </p:nvSpPr>
        <p:spPr>
          <a:xfrm>
            <a:off x="8762400" y="502344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80" name="CustomShape 290"/>
          <p:cNvSpPr/>
          <p:nvPr/>
        </p:nvSpPr>
        <p:spPr>
          <a:xfrm>
            <a:off x="8762400" y="515448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81" name="CustomShape 291"/>
          <p:cNvSpPr/>
          <p:nvPr/>
        </p:nvSpPr>
        <p:spPr>
          <a:xfrm>
            <a:off x="8762400" y="528372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82" name="CustomShape 292"/>
          <p:cNvSpPr/>
          <p:nvPr/>
        </p:nvSpPr>
        <p:spPr>
          <a:xfrm>
            <a:off x="8762400" y="541512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83" name="CustomShape 293"/>
          <p:cNvSpPr/>
          <p:nvPr/>
        </p:nvSpPr>
        <p:spPr>
          <a:xfrm>
            <a:off x="8762400" y="554472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84" name="CustomShape 294"/>
          <p:cNvSpPr/>
          <p:nvPr/>
        </p:nvSpPr>
        <p:spPr>
          <a:xfrm>
            <a:off x="8762760" y="567684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85" name="CustomShape 295"/>
          <p:cNvSpPr/>
          <p:nvPr/>
        </p:nvSpPr>
        <p:spPr>
          <a:xfrm>
            <a:off x="8762760" y="580572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86" name="CustomShape 296"/>
          <p:cNvSpPr/>
          <p:nvPr/>
        </p:nvSpPr>
        <p:spPr>
          <a:xfrm>
            <a:off x="9808200" y="477036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87" name="CustomShape 297"/>
          <p:cNvSpPr/>
          <p:nvPr/>
        </p:nvSpPr>
        <p:spPr>
          <a:xfrm>
            <a:off x="9808200" y="489960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88" name="CustomShape 298"/>
          <p:cNvSpPr/>
          <p:nvPr/>
        </p:nvSpPr>
        <p:spPr>
          <a:xfrm>
            <a:off x="9808200" y="5031000"/>
            <a:ext cx="123840" cy="124200"/>
          </a:xfrm>
          <a:prstGeom prst="flowChartConnector">
            <a:avLst/>
          </a:prstGeom>
          <a:solidFill>
            <a:srgbClr val="ffffff"/>
          </a:solidFill>
          <a:ln w="12600">
            <a:solidFill>
              <a:srgbClr val="325490"/>
            </a:solidFill>
            <a:miter/>
          </a:ln>
        </p:spPr>
        <p:style>
          <a:lnRef idx="0"/>
          <a:fillRef idx="0"/>
          <a:effectRef idx="0"/>
          <a:fontRef idx="minor"/>
        </p:style>
      </p:sp>
      <p:sp>
        <p:nvSpPr>
          <p:cNvPr id="489" name="CustomShape 299"/>
          <p:cNvSpPr/>
          <p:nvPr/>
        </p:nvSpPr>
        <p:spPr>
          <a:xfrm>
            <a:off x="9808200" y="5159880"/>
            <a:ext cx="123840" cy="124200"/>
          </a:xfrm>
          <a:prstGeom prst="flowChartConnector">
            <a:avLst/>
          </a:prstGeom>
          <a:solidFill>
            <a:srgbClr val="ffffff"/>
          </a:solidFill>
          <a:ln w="12600">
            <a:solidFill>
              <a:srgbClr val="325490"/>
            </a:solidFill>
            <a:miter/>
          </a:ln>
        </p:spPr>
        <p:style>
          <a:lnRef idx="0"/>
          <a:fillRef idx="0"/>
          <a:effectRef idx="0"/>
          <a:fontRef idx="minor"/>
        </p:style>
      </p:sp>
      <p:sp>
        <p:nvSpPr>
          <p:cNvPr id="490" name="CustomShape 300"/>
          <p:cNvSpPr/>
          <p:nvPr/>
        </p:nvSpPr>
        <p:spPr>
          <a:xfrm>
            <a:off x="9808200" y="529128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91" name="CustomShape 301"/>
          <p:cNvSpPr/>
          <p:nvPr/>
        </p:nvSpPr>
        <p:spPr>
          <a:xfrm>
            <a:off x="9808200" y="5420160"/>
            <a:ext cx="123840" cy="124200"/>
          </a:xfrm>
          <a:prstGeom prst="flowChartConnector">
            <a:avLst/>
          </a:prstGeom>
          <a:solidFill>
            <a:srgbClr val="ffffff"/>
          </a:solidFill>
          <a:ln w="12600">
            <a:solidFill>
              <a:srgbClr val="325490"/>
            </a:solidFill>
            <a:miter/>
          </a:ln>
        </p:spPr>
        <p:style>
          <a:lnRef idx="0"/>
          <a:fillRef idx="0"/>
          <a:effectRef idx="0"/>
          <a:fontRef idx="minor"/>
        </p:style>
      </p:sp>
      <p:sp>
        <p:nvSpPr>
          <p:cNvPr id="492" name="CustomShape 302"/>
          <p:cNvSpPr/>
          <p:nvPr/>
        </p:nvSpPr>
        <p:spPr>
          <a:xfrm>
            <a:off x="9808200" y="555192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93" name="CustomShape 303"/>
          <p:cNvSpPr/>
          <p:nvPr/>
        </p:nvSpPr>
        <p:spPr>
          <a:xfrm>
            <a:off x="9808200" y="5681160"/>
            <a:ext cx="123840" cy="123840"/>
          </a:xfrm>
          <a:prstGeom prst="flowChartConnector">
            <a:avLst/>
          </a:prstGeom>
          <a:solidFill>
            <a:srgbClr val="ffffff"/>
          </a:solidFill>
          <a:ln w="12600">
            <a:solidFill>
              <a:srgbClr val="325490"/>
            </a:solidFill>
            <a:miter/>
          </a:ln>
        </p:spPr>
        <p:style>
          <a:lnRef idx="0"/>
          <a:fillRef idx="0"/>
          <a:effectRef idx="0"/>
          <a:fontRef idx="minor"/>
        </p:style>
      </p:sp>
      <p:sp>
        <p:nvSpPr>
          <p:cNvPr id="494" name="CustomShape 304"/>
          <p:cNvSpPr/>
          <p:nvPr/>
        </p:nvSpPr>
        <p:spPr>
          <a:xfrm>
            <a:off x="9110520" y="4637520"/>
            <a:ext cx="123480" cy="1304640"/>
          </a:xfrm>
          <a:prstGeom prst="rect">
            <a:avLst/>
          </a:prstGeom>
          <a:solidFill>
            <a:srgbClr val="4472c4"/>
          </a:solidFill>
          <a:ln w="12600">
            <a:solidFill>
              <a:srgbClr val="325490"/>
            </a:solidFill>
            <a:miter/>
          </a:ln>
        </p:spPr>
        <p:style>
          <a:lnRef idx="0"/>
          <a:fillRef idx="0"/>
          <a:effectRef idx="0"/>
          <a:fontRef idx="minor"/>
        </p:style>
      </p:sp>
      <p:sp>
        <p:nvSpPr>
          <p:cNvPr id="495" name="CustomShape 305"/>
          <p:cNvSpPr/>
          <p:nvPr/>
        </p:nvSpPr>
        <p:spPr>
          <a:xfrm>
            <a:off x="9110160" y="463824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96" name="CustomShape 306"/>
          <p:cNvSpPr/>
          <p:nvPr/>
        </p:nvSpPr>
        <p:spPr>
          <a:xfrm>
            <a:off x="9110160" y="476748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97" name="CustomShape 307"/>
          <p:cNvSpPr/>
          <p:nvPr/>
        </p:nvSpPr>
        <p:spPr>
          <a:xfrm>
            <a:off x="9110160" y="489924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498" name="CustomShape 308"/>
          <p:cNvSpPr/>
          <p:nvPr/>
        </p:nvSpPr>
        <p:spPr>
          <a:xfrm>
            <a:off x="9110160" y="502812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499" name="CustomShape 309"/>
          <p:cNvSpPr/>
          <p:nvPr/>
        </p:nvSpPr>
        <p:spPr>
          <a:xfrm>
            <a:off x="9110160" y="515952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00" name="CustomShape 310"/>
          <p:cNvSpPr/>
          <p:nvPr/>
        </p:nvSpPr>
        <p:spPr>
          <a:xfrm>
            <a:off x="9110160" y="528876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01" name="CustomShape 311"/>
          <p:cNvSpPr/>
          <p:nvPr/>
        </p:nvSpPr>
        <p:spPr>
          <a:xfrm>
            <a:off x="9110160" y="542016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502" name="CustomShape 312"/>
          <p:cNvSpPr/>
          <p:nvPr/>
        </p:nvSpPr>
        <p:spPr>
          <a:xfrm>
            <a:off x="9110160" y="554904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503" name="CustomShape 313"/>
          <p:cNvSpPr/>
          <p:nvPr/>
        </p:nvSpPr>
        <p:spPr>
          <a:xfrm>
            <a:off x="9110520" y="568152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04" name="CustomShape 314"/>
          <p:cNvSpPr/>
          <p:nvPr/>
        </p:nvSpPr>
        <p:spPr>
          <a:xfrm>
            <a:off x="9110520" y="581076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05" name="CustomShape 315"/>
          <p:cNvSpPr/>
          <p:nvPr/>
        </p:nvSpPr>
        <p:spPr>
          <a:xfrm>
            <a:off x="9457560" y="4637520"/>
            <a:ext cx="123480" cy="1304640"/>
          </a:xfrm>
          <a:prstGeom prst="rect">
            <a:avLst/>
          </a:prstGeom>
          <a:solidFill>
            <a:srgbClr val="4472c4"/>
          </a:solidFill>
          <a:ln w="12600">
            <a:solidFill>
              <a:srgbClr val="325490"/>
            </a:solidFill>
            <a:miter/>
          </a:ln>
        </p:spPr>
        <p:style>
          <a:lnRef idx="0"/>
          <a:fillRef idx="0"/>
          <a:effectRef idx="0"/>
          <a:fontRef idx="minor"/>
        </p:style>
      </p:sp>
      <p:sp>
        <p:nvSpPr>
          <p:cNvPr id="506" name="CustomShape 316"/>
          <p:cNvSpPr/>
          <p:nvPr/>
        </p:nvSpPr>
        <p:spPr>
          <a:xfrm>
            <a:off x="9457200" y="463824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507" name="CustomShape 317"/>
          <p:cNvSpPr/>
          <p:nvPr/>
        </p:nvSpPr>
        <p:spPr>
          <a:xfrm>
            <a:off x="9457200" y="476748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508" name="CustomShape 318"/>
          <p:cNvSpPr/>
          <p:nvPr/>
        </p:nvSpPr>
        <p:spPr>
          <a:xfrm>
            <a:off x="9457200" y="489924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09" name="CustomShape 319"/>
          <p:cNvSpPr/>
          <p:nvPr/>
        </p:nvSpPr>
        <p:spPr>
          <a:xfrm>
            <a:off x="9457200" y="502812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510" name="CustomShape 320"/>
          <p:cNvSpPr/>
          <p:nvPr/>
        </p:nvSpPr>
        <p:spPr>
          <a:xfrm>
            <a:off x="9457200" y="515952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11" name="CustomShape 321"/>
          <p:cNvSpPr/>
          <p:nvPr/>
        </p:nvSpPr>
        <p:spPr>
          <a:xfrm>
            <a:off x="9457200" y="528876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12" name="CustomShape 322"/>
          <p:cNvSpPr/>
          <p:nvPr/>
        </p:nvSpPr>
        <p:spPr>
          <a:xfrm>
            <a:off x="9457200" y="542016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513" name="CustomShape 323"/>
          <p:cNvSpPr/>
          <p:nvPr/>
        </p:nvSpPr>
        <p:spPr>
          <a:xfrm>
            <a:off x="9457200" y="5549040"/>
            <a:ext cx="124200" cy="124200"/>
          </a:xfrm>
          <a:prstGeom prst="flowChartConnector">
            <a:avLst/>
          </a:prstGeom>
          <a:solidFill>
            <a:srgbClr val="ffffff"/>
          </a:solidFill>
          <a:ln w="12600">
            <a:solidFill>
              <a:srgbClr val="325490"/>
            </a:solidFill>
            <a:miter/>
          </a:ln>
        </p:spPr>
        <p:style>
          <a:lnRef idx="0"/>
          <a:fillRef idx="0"/>
          <a:effectRef idx="0"/>
          <a:fontRef idx="minor"/>
        </p:style>
      </p:sp>
      <p:sp>
        <p:nvSpPr>
          <p:cNvPr id="514" name="CustomShape 324"/>
          <p:cNvSpPr/>
          <p:nvPr/>
        </p:nvSpPr>
        <p:spPr>
          <a:xfrm>
            <a:off x="9457560" y="568152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15" name="CustomShape 325"/>
          <p:cNvSpPr/>
          <p:nvPr/>
        </p:nvSpPr>
        <p:spPr>
          <a:xfrm>
            <a:off x="9457560" y="5810760"/>
            <a:ext cx="124200" cy="123840"/>
          </a:xfrm>
          <a:prstGeom prst="flowChartConnector">
            <a:avLst/>
          </a:prstGeom>
          <a:solidFill>
            <a:srgbClr val="ffffff"/>
          </a:solidFill>
          <a:ln w="12600">
            <a:solidFill>
              <a:srgbClr val="325490"/>
            </a:solidFill>
            <a:miter/>
          </a:ln>
        </p:spPr>
        <p:style>
          <a:lnRef idx="0"/>
          <a:fillRef idx="0"/>
          <a:effectRef idx="0"/>
          <a:fontRef idx="minor"/>
        </p:style>
      </p:sp>
      <p:sp>
        <p:nvSpPr>
          <p:cNvPr id="516" name="CustomShape 326"/>
          <p:cNvSpPr/>
          <p:nvPr/>
        </p:nvSpPr>
        <p:spPr>
          <a:xfrm flipV="1">
            <a:off x="8535960" y="5270400"/>
            <a:ext cx="1272240" cy="6120"/>
          </a:xfrm>
          <a:custGeom>
            <a:avLst/>
            <a:gdLst/>
            <a:ahLst/>
            <a:rect l="l" t="t" r="r" b="b"/>
            <a:pathLst>
              <a:path w="21600" h="21600">
                <a:moveTo>
                  <a:pt x="0" y="0"/>
                </a:moveTo>
                <a:lnTo>
                  <a:pt x="21600" y="21600"/>
                </a:lnTo>
              </a:path>
            </a:pathLst>
          </a:custGeom>
          <a:noFill/>
          <a:ln w="28440">
            <a:solidFill>
              <a:srgbClr val="000000"/>
            </a:solidFill>
            <a:miter/>
            <a:tailEnd len="med" type="triangle" w="med"/>
          </a:ln>
        </p:spPr>
        <p:style>
          <a:lnRef idx="0"/>
          <a:fillRef idx="0"/>
          <a:effectRef idx="0"/>
          <a:fontRef idx="minor"/>
        </p:style>
      </p:sp>
      <p:sp>
        <p:nvSpPr>
          <p:cNvPr id="517" name="CustomShape 327"/>
          <p:cNvSpPr/>
          <p:nvPr/>
        </p:nvSpPr>
        <p:spPr>
          <a:xfrm rot="18943800">
            <a:off x="7763760" y="5473800"/>
            <a:ext cx="588240" cy="2725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200" spc="-1" strike="noStrike">
                <a:solidFill>
                  <a:srgbClr val="000000"/>
                </a:solidFill>
                <a:latin typeface="Calibri"/>
              </a:rPr>
              <a:t>1x1x6</a:t>
            </a:r>
            <a:endParaRPr b="0" lang="en-US" sz="1200" spc="-1" strike="noStrike">
              <a:latin typeface="Arial"/>
            </a:endParaRPr>
          </a:p>
        </p:txBody>
      </p:sp>
      <p:sp>
        <p:nvSpPr>
          <p:cNvPr id="518" name="CustomShape 328"/>
          <p:cNvSpPr/>
          <p:nvPr/>
        </p:nvSpPr>
        <p:spPr>
          <a:xfrm>
            <a:off x="8218440" y="6112440"/>
            <a:ext cx="5425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112</a:t>
            </a:r>
            <a:endParaRPr b="0" lang="en-US" sz="1800" spc="-1" strike="noStrike">
              <a:latin typeface="Arial"/>
            </a:endParaRPr>
          </a:p>
        </p:txBody>
      </p:sp>
      <p:sp>
        <p:nvSpPr>
          <p:cNvPr id="519" name="CustomShape 329"/>
          <p:cNvSpPr/>
          <p:nvPr/>
        </p:nvSpPr>
        <p:spPr>
          <a:xfrm>
            <a:off x="8597160" y="5877360"/>
            <a:ext cx="4327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64</a:t>
            </a:r>
            <a:endParaRPr b="0" lang="en-US" sz="1800" spc="-1" strike="noStrike">
              <a:latin typeface="Arial"/>
            </a:endParaRPr>
          </a:p>
        </p:txBody>
      </p:sp>
      <p:sp>
        <p:nvSpPr>
          <p:cNvPr id="520" name="CustomShape 330"/>
          <p:cNvSpPr/>
          <p:nvPr/>
        </p:nvSpPr>
        <p:spPr>
          <a:xfrm>
            <a:off x="8955000" y="5884200"/>
            <a:ext cx="4327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64</a:t>
            </a:r>
            <a:endParaRPr b="0" lang="en-US" sz="1800" spc="-1" strike="noStrike">
              <a:latin typeface="Arial"/>
            </a:endParaRPr>
          </a:p>
        </p:txBody>
      </p:sp>
      <p:sp>
        <p:nvSpPr>
          <p:cNvPr id="521" name="CustomShape 331"/>
          <p:cNvSpPr/>
          <p:nvPr/>
        </p:nvSpPr>
        <p:spPr>
          <a:xfrm>
            <a:off x="9304920" y="5877360"/>
            <a:ext cx="4327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64</a:t>
            </a:r>
            <a:endParaRPr b="0" lang="en-US" sz="1800" spc="-1" strike="noStrike">
              <a:latin typeface="Arial"/>
            </a:endParaRPr>
          </a:p>
        </p:txBody>
      </p:sp>
      <p:sp>
        <p:nvSpPr>
          <p:cNvPr id="522" name="CustomShape 332"/>
          <p:cNvSpPr/>
          <p:nvPr/>
        </p:nvSpPr>
        <p:spPr>
          <a:xfrm>
            <a:off x="9653400" y="5718600"/>
            <a:ext cx="4327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13</a:t>
            </a:r>
            <a:endParaRPr b="0" lang="en-US" sz="1800" spc="-1" strike="noStrike">
              <a:latin typeface="Arial"/>
            </a:endParaRPr>
          </a:p>
        </p:txBody>
      </p:sp>
      <p:sp>
        <p:nvSpPr>
          <p:cNvPr id="523" name="TextShape 333"/>
          <p:cNvSpPr txBox="1"/>
          <p:nvPr/>
        </p:nvSpPr>
        <p:spPr>
          <a:xfrm>
            <a:off x="1416240" y="623520"/>
            <a:ext cx="9528480" cy="120168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RVENet</a:t>
            </a:r>
            <a:endParaRPr b="0" lang="en-US" sz="4400" spc="-1" strike="noStrike">
              <a:solidFill>
                <a:srgbClr val="000000"/>
              </a:solidFill>
              <a:latin typeface="Calibri"/>
            </a:endParaRPr>
          </a:p>
        </p:txBody>
      </p:sp>
      <p:sp>
        <p:nvSpPr>
          <p:cNvPr id="524" name="CustomShape 334"/>
          <p:cNvSpPr/>
          <p:nvPr/>
        </p:nvSpPr>
        <p:spPr>
          <a:xfrm>
            <a:off x="9912240" y="654840"/>
            <a:ext cx="248040" cy="248400"/>
          </a:xfrm>
          <a:prstGeom prst="cube">
            <a:avLst>
              <a:gd name="adj" fmla="val 0"/>
            </a:avLst>
          </a:prstGeom>
          <a:solidFill>
            <a:srgbClr val="e7e6e6"/>
          </a:solidFill>
          <a:ln w="12600">
            <a:solidFill>
              <a:srgbClr val="325490"/>
            </a:solidFill>
            <a:miter/>
          </a:ln>
        </p:spPr>
        <p:style>
          <a:lnRef idx="0"/>
          <a:fillRef idx="0"/>
          <a:effectRef idx="0"/>
          <a:fontRef idx="minor"/>
        </p:style>
      </p:sp>
      <p:sp>
        <p:nvSpPr>
          <p:cNvPr id="525" name="CustomShape 335"/>
          <p:cNvSpPr/>
          <p:nvPr/>
        </p:nvSpPr>
        <p:spPr>
          <a:xfrm>
            <a:off x="9912600" y="1001880"/>
            <a:ext cx="248400" cy="248400"/>
          </a:xfrm>
          <a:prstGeom prst="cube">
            <a:avLst>
              <a:gd name="adj" fmla="val 0"/>
            </a:avLst>
          </a:prstGeom>
          <a:solidFill>
            <a:srgbClr val="e85920"/>
          </a:solidFill>
          <a:ln w="12600">
            <a:solidFill>
              <a:srgbClr val="325490"/>
            </a:solidFill>
            <a:miter/>
          </a:ln>
        </p:spPr>
        <p:style>
          <a:lnRef idx="0"/>
          <a:fillRef idx="0"/>
          <a:effectRef idx="0"/>
          <a:fontRef idx="minor"/>
        </p:style>
      </p:sp>
      <p:sp>
        <p:nvSpPr>
          <p:cNvPr id="526" name="CustomShape 336"/>
          <p:cNvSpPr/>
          <p:nvPr/>
        </p:nvSpPr>
        <p:spPr>
          <a:xfrm>
            <a:off x="9912240" y="320760"/>
            <a:ext cx="248040" cy="248400"/>
          </a:xfrm>
          <a:prstGeom prst="cube">
            <a:avLst>
              <a:gd name="adj" fmla="val 0"/>
            </a:avLst>
          </a:prstGeom>
          <a:solidFill>
            <a:srgbClr val="92d050"/>
          </a:solidFill>
          <a:ln w="12600">
            <a:solidFill>
              <a:srgbClr val="325490"/>
            </a:solidFill>
            <a:miter/>
          </a:ln>
        </p:spPr>
        <p:style>
          <a:lnRef idx="0"/>
          <a:fillRef idx="0"/>
          <a:effectRef idx="0"/>
          <a:fontRef idx="minor"/>
        </p:style>
      </p:sp>
      <p:sp>
        <p:nvSpPr>
          <p:cNvPr id="527" name="CustomShape 337"/>
          <p:cNvSpPr/>
          <p:nvPr/>
        </p:nvSpPr>
        <p:spPr>
          <a:xfrm>
            <a:off x="10160640" y="320760"/>
            <a:ext cx="46620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rPr>
              <a:t>Input</a:t>
            </a:r>
            <a:endParaRPr b="0" lang="en-US" sz="1200" spc="-1" strike="noStrike">
              <a:latin typeface="Arial"/>
            </a:endParaRPr>
          </a:p>
        </p:txBody>
      </p:sp>
      <p:sp>
        <p:nvSpPr>
          <p:cNvPr id="528" name="CustomShape 338"/>
          <p:cNvSpPr/>
          <p:nvPr/>
        </p:nvSpPr>
        <p:spPr>
          <a:xfrm>
            <a:off x="10160640" y="651600"/>
            <a:ext cx="130860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rPr>
              <a:t>Conv Filter / Output</a:t>
            </a:r>
            <a:endParaRPr b="0" lang="en-US" sz="1200" spc="-1" strike="noStrike">
              <a:latin typeface="Arial"/>
            </a:endParaRPr>
          </a:p>
        </p:txBody>
      </p:sp>
      <p:sp>
        <p:nvSpPr>
          <p:cNvPr id="529" name="CustomShape 339"/>
          <p:cNvSpPr/>
          <p:nvPr/>
        </p:nvSpPr>
        <p:spPr>
          <a:xfrm>
            <a:off x="10160640" y="1006200"/>
            <a:ext cx="8290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rPr>
              <a:t>Max-Pool</a:t>
            </a:r>
            <a:endParaRPr b="0" lang="en-US" sz="1200" spc="-1" strike="noStrike">
              <a:latin typeface="Arial"/>
            </a:endParaRPr>
          </a:p>
        </p:txBody>
      </p:sp>
      <p:sp>
        <p:nvSpPr>
          <p:cNvPr id="530" name="CustomShape 340"/>
          <p:cNvSpPr/>
          <p:nvPr/>
        </p:nvSpPr>
        <p:spPr>
          <a:xfrm>
            <a:off x="9642600" y="292680"/>
            <a:ext cx="2061720" cy="982080"/>
          </a:xfrm>
          <a:prstGeom prst="rect">
            <a:avLst/>
          </a:prstGeom>
          <a:noFill/>
          <a:ln w="28440">
            <a:solidFill>
              <a:srgbClr val="000000"/>
            </a:solidFill>
            <a:miter/>
          </a:ln>
        </p:spPr>
        <p:style>
          <a:lnRef idx="0"/>
          <a:fillRef idx="0"/>
          <a:effectRef idx="0"/>
          <a:fontRef idx="minor"/>
        </p:style>
      </p:sp>
      <p:sp>
        <p:nvSpPr>
          <p:cNvPr id="531" name="CustomShape 341"/>
          <p:cNvSpPr/>
          <p:nvPr/>
        </p:nvSpPr>
        <p:spPr>
          <a:xfrm>
            <a:off x="1730160" y="1738080"/>
            <a:ext cx="787680" cy="363960"/>
          </a:xfrm>
          <a:prstGeom prst="rect">
            <a:avLst/>
          </a:prstGeom>
          <a:solidFill>
            <a:srgbClr val="ffffff"/>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5x5x1</a:t>
            </a:r>
            <a:endParaRPr b="0" lang="en-US" sz="1800" spc="-1" strike="noStrike">
              <a:latin typeface="Arial"/>
            </a:endParaRPr>
          </a:p>
        </p:txBody>
      </p:sp>
      <p:sp>
        <p:nvSpPr>
          <p:cNvPr id="532" name="CustomShape 342"/>
          <p:cNvSpPr/>
          <p:nvPr/>
        </p:nvSpPr>
        <p:spPr>
          <a:xfrm>
            <a:off x="4247640" y="1737720"/>
            <a:ext cx="787680" cy="363960"/>
          </a:xfrm>
          <a:prstGeom prst="rect">
            <a:avLst/>
          </a:prstGeom>
          <a:solidFill>
            <a:srgbClr val="ffffff"/>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7x7x8</a:t>
            </a:r>
            <a:endParaRPr b="0" lang="en-US" sz="1800" spc="-1" strike="noStrike">
              <a:latin typeface="Arial"/>
            </a:endParaRPr>
          </a:p>
        </p:txBody>
      </p:sp>
      <p:sp>
        <p:nvSpPr>
          <p:cNvPr id="533" name="CustomShape 343"/>
          <p:cNvSpPr/>
          <p:nvPr/>
        </p:nvSpPr>
        <p:spPr>
          <a:xfrm>
            <a:off x="6641640" y="1740240"/>
            <a:ext cx="914040" cy="363960"/>
          </a:xfrm>
          <a:prstGeom prst="rect">
            <a:avLst/>
          </a:prstGeom>
          <a:solidFill>
            <a:srgbClr val="ffffff"/>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5x5x16</a:t>
            </a:r>
            <a:endParaRPr b="0" lang="en-US" sz="1800" spc="-1" strike="noStrike">
              <a:latin typeface="Arial"/>
            </a:endParaRPr>
          </a:p>
        </p:txBody>
      </p:sp>
      <p:sp>
        <p:nvSpPr>
          <p:cNvPr id="534" name="CustomShape 344"/>
          <p:cNvSpPr/>
          <p:nvPr/>
        </p:nvSpPr>
        <p:spPr>
          <a:xfrm>
            <a:off x="3350520" y="4556160"/>
            <a:ext cx="914040" cy="363960"/>
          </a:xfrm>
          <a:prstGeom prst="rect">
            <a:avLst/>
          </a:prstGeom>
          <a:solidFill>
            <a:srgbClr val="ffffff"/>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5x5x64</a:t>
            </a:r>
            <a:endParaRPr b="0" lang="en-US" sz="1800" spc="-1" strike="noStrike">
              <a:latin typeface="Arial"/>
            </a:endParaRPr>
          </a:p>
        </p:txBody>
      </p:sp>
      <p:sp>
        <p:nvSpPr>
          <p:cNvPr id="535" name="CustomShape 345"/>
          <p:cNvSpPr/>
          <p:nvPr/>
        </p:nvSpPr>
        <p:spPr>
          <a:xfrm>
            <a:off x="9581400" y="1733400"/>
            <a:ext cx="914040" cy="363960"/>
          </a:xfrm>
          <a:prstGeom prst="rect">
            <a:avLst/>
          </a:prstGeom>
          <a:solidFill>
            <a:srgbClr val="ffffff"/>
          </a:solid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7x7x32</a:t>
            </a:r>
            <a:endParaRPr b="0" lang="en-US" sz="1800" spc="-1" strike="noStrike">
              <a:latin typeface="Arial"/>
            </a:endParaRPr>
          </a:p>
        </p:txBody>
      </p:sp>
    </p:spTree>
  </p:cSld>
  <mc:AlternateContent>
    <mc:Choice Requires="p14">
      <p:transition spd="slow" advTm="28000" p14:dur="2000"/>
    </mc:Choice>
    <mc:Fallback>
      <p:transition spd="slow" advTm="28000"/>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6" name="Picture 2" descr=""/>
          <p:cNvPicPr/>
          <p:nvPr/>
        </p:nvPicPr>
        <p:blipFill>
          <a:blip r:embed="rId1"/>
          <a:stretch/>
        </p:blipFill>
        <p:spPr>
          <a:xfrm>
            <a:off x="2845440" y="1076760"/>
            <a:ext cx="5942880" cy="4151160"/>
          </a:xfrm>
          <a:prstGeom prst="rect">
            <a:avLst/>
          </a:prstGeom>
          <a:ln>
            <a:noFill/>
          </a:ln>
        </p:spPr>
      </p:pic>
      <p:pic>
        <p:nvPicPr>
          <p:cNvPr id="537" name="Picture 3" descr="A screenshot of a cell phone&#10;&#10;Description automatically generated"/>
          <p:cNvPicPr/>
          <p:nvPr/>
        </p:nvPicPr>
        <p:blipFill>
          <a:blip r:embed="rId2"/>
          <a:stretch/>
        </p:blipFill>
        <p:spPr>
          <a:xfrm>
            <a:off x="2845440" y="5228280"/>
            <a:ext cx="6195240" cy="1208880"/>
          </a:xfrm>
          <a:prstGeom prst="rect">
            <a:avLst/>
          </a:prstGeom>
          <a:ln>
            <a:noFill/>
          </a:ln>
        </p:spPr>
      </p:pic>
      <p:pic>
        <p:nvPicPr>
          <p:cNvPr id="538" name="Picture 5" descr="A screenshot of a cell phone&#10;&#10;Description automatically generated"/>
          <p:cNvPicPr/>
          <p:nvPr/>
        </p:nvPicPr>
        <p:blipFill>
          <a:blip r:embed="rId3"/>
          <a:stretch/>
        </p:blipFill>
        <p:spPr>
          <a:xfrm>
            <a:off x="9041040" y="3529440"/>
            <a:ext cx="2614320" cy="429840"/>
          </a:xfrm>
          <a:prstGeom prst="rect">
            <a:avLst/>
          </a:prstGeom>
          <a:ln>
            <a:noFill/>
          </a:ln>
        </p:spPr>
      </p:pic>
      <p:sp>
        <p:nvSpPr>
          <p:cNvPr id="539" name="CustomShape 1"/>
          <p:cNvSpPr/>
          <p:nvPr/>
        </p:nvSpPr>
        <p:spPr>
          <a:xfrm>
            <a:off x="838080" y="365040"/>
            <a:ext cx="10515240" cy="1325160"/>
          </a:xfrm>
          <a:prstGeom prst="rect">
            <a:avLst/>
          </a:prstGeom>
          <a:noFill/>
          <a:ln>
            <a:noFill/>
          </a:ln>
        </p:spPr>
        <p:style>
          <a:lnRef idx="0"/>
          <a:fillRef idx="0"/>
          <a:effectRef idx="0"/>
          <a:fontRef idx="minor"/>
        </p:style>
        <p:txBody>
          <a:bodyPr lIns="90000" rIns="90000" tIns="45000" bIns="45000">
            <a:noAutofit/>
          </a:bodyPr>
          <a:p>
            <a:pPr>
              <a:lnSpc>
                <a:spcPct val="90000"/>
              </a:lnSpc>
            </a:pPr>
            <a:r>
              <a:rPr b="0" lang="en-US" sz="4400" spc="-1" strike="noStrike">
                <a:solidFill>
                  <a:srgbClr val="000000"/>
                </a:solidFill>
                <a:latin typeface="Calibri Light"/>
              </a:rPr>
              <a:t>Training &amp; Testing</a:t>
            </a:r>
            <a:endParaRPr b="0" lang="en-US" sz="4400" spc="-1" strike="noStrike">
              <a:latin typeface="Arial"/>
            </a:endParaRPr>
          </a:p>
        </p:txBody>
      </p:sp>
      <p:pic>
        <p:nvPicPr>
          <p:cNvPr id="540" name="Picture 4" descr="Machine learning: an introduction to mean squared error and regression lines"/>
          <p:cNvPicPr/>
          <p:nvPr/>
        </p:nvPicPr>
        <p:blipFill>
          <a:blip r:embed="rId4"/>
          <a:stretch/>
        </p:blipFill>
        <p:spPr>
          <a:xfrm>
            <a:off x="8975160" y="298080"/>
            <a:ext cx="2378160" cy="655920"/>
          </a:xfrm>
          <a:prstGeom prst="rect">
            <a:avLst/>
          </a:prstGeom>
          <a:ln>
            <a:noFill/>
          </a:ln>
        </p:spPr>
      </p:pic>
      <p:sp>
        <p:nvSpPr>
          <p:cNvPr id="541" name="CustomShape 2"/>
          <p:cNvSpPr/>
          <p:nvPr/>
        </p:nvSpPr>
        <p:spPr>
          <a:xfrm>
            <a:off x="8110800" y="421920"/>
            <a:ext cx="92340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Loss = </a:t>
            </a:r>
            <a:endParaRPr b="0" lang="en-US" sz="1800" spc="-1" strike="noStrike">
              <a:latin typeface="Arial"/>
            </a:endParaRPr>
          </a:p>
        </p:txBody>
      </p:sp>
    </p:spTree>
  </p:cSld>
  <mc:AlternateContent>
    <mc:Choice Requires="p14">
      <p:transition spd="slow" advTm="45000" p14:dur="2000"/>
    </mc:Choice>
    <mc:Fallback>
      <p:transition spd="slow" advTm="45000"/>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CustomShape 1"/>
          <p:cNvSpPr/>
          <p:nvPr/>
        </p:nvSpPr>
        <p:spPr>
          <a:xfrm>
            <a:off x="2619360" y="1685880"/>
            <a:ext cx="3139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a:t>
            </a:r>
            <a:endParaRPr b="0" lang="en-US" sz="1800" spc="-1" strike="noStrike">
              <a:latin typeface="Arial"/>
            </a:endParaRPr>
          </a:p>
        </p:txBody>
      </p:sp>
      <p:sp>
        <p:nvSpPr>
          <p:cNvPr id="543" name="CustomShape 2"/>
          <p:cNvSpPr/>
          <p:nvPr/>
        </p:nvSpPr>
        <p:spPr>
          <a:xfrm>
            <a:off x="2775960" y="2275560"/>
            <a:ext cx="360" cy="770040"/>
          </a:xfrm>
          <a:custGeom>
            <a:avLst/>
            <a:gdLst/>
            <a:ahLst/>
            <a:rect l="l" t="t" r="r" b="b"/>
            <a:pathLst>
              <a:path w="21600" h="21600">
                <a:moveTo>
                  <a:pt x="0" y="0"/>
                </a:moveTo>
                <a:lnTo>
                  <a:pt x="21600" y="21600"/>
                </a:lnTo>
              </a:path>
            </a:pathLst>
          </a:custGeom>
          <a:noFill/>
          <a:ln w="6480">
            <a:solidFill>
              <a:srgbClr val="4472c4"/>
            </a:solidFill>
            <a:miter/>
            <a:tailEnd len="med" type="triangle" w="med"/>
          </a:ln>
        </p:spPr>
        <p:style>
          <a:lnRef idx="0"/>
          <a:fillRef idx="0"/>
          <a:effectRef idx="0"/>
          <a:fontRef idx="minor"/>
        </p:style>
      </p:sp>
      <p:pic>
        <p:nvPicPr>
          <p:cNvPr id="544" name="Picture 6" descr=""/>
          <p:cNvPicPr/>
          <p:nvPr/>
        </p:nvPicPr>
        <p:blipFill>
          <a:blip r:embed="rId1"/>
          <a:stretch/>
        </p:blipFill>
        <p:spPr>
          <a:xfrm>
            <a:off x="6897600" y="3612960"/>
            <a:ext cx="4898160" cy="1324800"/>
          </a:xfrm>
          <a:prstGeom prst="rect">
            <a:avLst/>
          </a:prstGeom>
          <a:ln>
            <a:noFill/>
          </a:ln>
        </p:spPr>
      </p:pic>
      <p:graphicFrame>
        <p:nvGraphicFramePr>
          <p:cNvPr id="545" name="Table 3"/>
          <p:cNvGraphicFramePr/>
          <p:nvPr/>
        </p:nvGraphicFramePr>
        <p:xfrm>
          <a:off x="135720" y="3179880"/>
          <a:ext cx="6147360" cy="2333160"/>
        </p:xfrm>
        <a:graphic>
          <a:graphicData uri="http://schemas.openxmlformats.org/drawingml/2006/table">
            <a:tbl>
              <a:tblPr/>
              <a:tblGrid>
                <a:gridCol w="956160"/>
                <a:gridCol w="1094400"/>
                <a:gridCol w="1365480"/>
                <a:gridCol w="1365480"/>
                <a:gridCol w="1366200"/>
              </a:tblGrid>
              <a:tr h="152640">
                <a:tc>
                  <a:txBody>
                    <a:bodyPr lIns="68400" rIns="68400" tIns="0" bIns="0">
                      <a:noAutofit/>
                    </a:bodyPr>
                    <a:p>
                      <a:pPr algn="just">
                        <a:lnSpc>
                          <a:spcPct val="100000"/>
                        </a:lnSpc>
                        <a:tabLst>
                          <a:tab algn="l" pos="0"/>
                        </a:tabLst>
                      </a:pPr>
                      <a:r>
                        <a:rPr b="1" lang="en-US" sz="1000" spc="-1" strike="noStrike">
                          <a:solidFill>
                            <a:srgbClr val="ffffff"/>
                          </a:solidFill>
                          <a:latin typeface="Calibri"/>
                        </a:rPr>
                        <a:t> </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Calibri"/>
                        </a:rPr>
                        <a:t>Predicted</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Calibri"/>
                        </a:rPr>
                        <a:t>Actual</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Calibri"/>
                        </a:rPr>
                        <a:t>Difference</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Calibri"/>
                        </a:rPr>
                        <a:t>% Difference</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C11</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76053.03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76949.16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896.13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1.16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C12</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44450.37</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45579.19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1128.82</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2.48</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C13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42750</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45549.92</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2799.92</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6.15</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C14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-111.298</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-81.1926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30.11</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37.08</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C22</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60112.7</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61096.19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983.50</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1.61</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C23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52425.23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50729.11</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-1696.12</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3.34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C24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-137.666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-67.4846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70.18</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104.00</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C33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61337.95</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60975.35</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-362.60</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0.59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C34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-277.79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-267.689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10.10</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3.77</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C44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5158.701</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4848.714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-309.99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6.39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C55</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4097.712</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4095.986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-1.73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0.04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C56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-134.971</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-191.877</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-56.91</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29.66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67760">
                <a:tc>
                  <a:txBody>
                    <a:bodyPr lIns="68400" rIns="68400" tIns="0" bIns="0" anchor="b">
                      <a:noAutofit/>
                    </a:bodyPr>
                    <a:p>
                      <a:pPr algn="just">
                        <a:lnSpc>
                          <a:spcPct val="100000"/>
                        </a:lnSpc>
                        <a:tabLst>
                          <a:tab algn="l" pos="0"/>
                        </a:tabLst>
                      </a:pPr>
                      <a:r>
                        <a:rPr b="1" lang="en-US" sz="1100" spc="-1" strike="noStrike">
                          <a:solidFill>
                            <a:srgbClr val="ffffff"/>
                          </a:solidFill>
                          <a:latin typeface="Calibri"/>
                        </a:rPr>
                        <a:t>C66</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r">
                        <a:lnSpc>
                          <a:spcPct val="100000"/>
                        </a:lnSpc>
                        <a:tabLst>
                          <a:tab algn="l" pos="0"/>
                        </a:tabLst>
                      </a:pPr>
                      <a:r>
                        <a:rPr b="0" lang="en-US" sz="1100" spc="-1" strike="noStrike">
                          <a:solidFill>
                            <a:srgbClr val="000000"/>
                          </a:solidFill>
                          <a:latin typeface="Calibri"/>
                          <a:ea typeface="Times New Roman"/>
                        </a:rPr>
                        <a:t>4059.653</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just">
                        <a:lnSpc>
                          <a:spcPct val="100000"/>
                        </a:lnSpc>
                        <a:tabLst>
                          <a:tab algn="l" pos="0"/>
                        </a:tabLst>
                      </a:pPr>
                      <a:r>
                        <a:rPr b="0" lang="en-US" sz="1100" spc="-1" strike="noStrike">
                          <a:solidFill>
                            <a:srgbClr val="000000"/>
                          </a:solidFill>
                          <a:latin typeface="Calibri"/>
                          <a:ea typeface="Times New Roman"/>
                        </a:rPr>
                        <a:t>4246.144</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186.49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b">
                      <a:noAutofit/>
                    </a:bodyPr>
                    <a:p>
                      <a:pPr algn="ctr">
                        <a:lnSpc>
                          <a:spcPct val="100000"/>
                        </a:lnSpc>
                        <a:tabLst>
                          <a:tab algn="l" pos="0"/>
                        </a:tabLst>
                      </a:pPr>
                      <a:r>
                        <a:rPr b="0" lang="en-US" sz="1100" spc="-1" strike="noStrike">
                          <a:solidFill>
                            <a:srgbClr val="000000"/>
                          </a:solidFill>
                          <a:latin typeface="Calibri"/>
                          <a:ea typeface="Times New Roman"/>
                        </a:rPr>
                        <a:t>4.39</a:t>
                      </a:r>
                      <a:endParaRPr b="0" lang="en-US" sz="11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
        <p:nvSpPr>
          <p:cNvPr id="546" name="CustomShape 4"/>
          <p:cNvSpPr/>
          <p:nvPr/>
        </p:nvSpPr>
        <p:spPr>
          <a:xfrm>
            <a:off x="838080" y="365040"/>
            <a:ext cx="10515240" cy="1325160"/>
          </a:xfrm>
          <a:prstGeom prst="rect">
            <a:avLst/>
          </a:prstGeom>
          <a:noFill/>
          <a:ln>
            <a:noFill/>
          </a:ln>
        </p:spPr>
        <p:style>
          <a:lnRef idx="0"/>
          <a:fillRef idx="0"/>
          <a:effectRef idx="0"/>
          <a:fontRef idx="minor"/>
        </p:style>
        <p:txBody>
          <a:bodyPr lIns="90000" rIns="90000" tIns="45000" bIns="45000">
            <a:noAutofit/>
          </a:bodyPr>
          <a:p>
            <a:pPr>
              <a:lnSpc>
                <a:spcPct val="90000"/>
              </a:lnSpc>
            </a:pPr>
            <a:r>
              <a:rPr b="0" lang="en-US" sz="4400" spc="-1" strike="noStrike">
                <a:solidFill>
                  <a:srgbClr val="000000"/>
                </a:solidFill>
                <a:latin typeface="Calibri Light"/>
              </a:rPr>
              <a:t>Making Predictions</a:t>
            </a:r>
            <a:endParaRPr b="0" lang="en-US" sz="4400" spc="-1" strike="noStrike">
              <a:latin typeface="Arial"/>
            </a:endParaRPr>
          </a:p>
        </p:txBody>
      </p:sp>
      <p:sp>
        <p:nvSpPr>
          <p:cNvPr id="547" name="CustomShape 5"/>
          <p:cNvSpPr/>
          <p:nvPr/>
        </p:nvSpPr>
        <p:spPr>
          <a:xfrm>
            <a:off x="6858000" y="3108960"/>
            <a:ext cx="33753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Single prediction in matrix form:</a:t>
            </a:r>
            <a:endParaRPr b="0" lang="en-US" sz="1800" spc="-1" strike="noStrike">
              <a:latin typeface="Arial"/>
            </a:endParaRPr>
          </a:p>
        </p:txBody>
      </p:sp>
      <p:graphicFrame>
        <p:nvGraphicFramePr>
          <p:cNvPr id="548" name="Table 6"/>
          <p:cNvGraphicFramePr/>
          <p:nvPr/>
        </p:nvGraphicFramePr>
        <p:xfrm>
          <a:off x="135720" y="5761440"/>
          <a:ext cx="8006400" cy="1006200"/>
        </p:xfrm>
        <a:graphic>
          <a:graphicData uri="http://schemas.openxmlformats.org/drawingml/2006/table">
            <a:tbl>
              <a:tblPr/>
              <a:tblGrid>
                <a:gridCol w="2001600"/>
                <a:gridCol w="2001600"/>
                <a:gridCol w="2001600"/>
                <a:gridCol w="2001960"/>
              </a:tblGrid>
              <a:tr h="3661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oAutofit/>
                    </a:bodyPr>
                    <a:p>
                      <a:pPr>
                        <a:lnSpc>
                          <a:spcPct val="100000"/>
                        </a:lnSpc>
                      </a:pPr>
                      <a:r>
                        <a:rPr b="1" lang="en-US" sz="1800" spc="-1" strike="noStrike">
                          <a:solidFill>
                            <a:srgbClr val="ffffff"/>
                          </a:solidFill>
                          <a:latin typeface="Calibri"/>
                        </a:rPr>
                        <a:t>CNN Model</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oAutofit/>
                    </a:bodyPr>
                    <a:p>
                      <a:pPr>
                        <a:lnSpc>
                          <a:spcPct val="100000"/>
                        </a:lnSpc>
                      </a:pPr>
                      <a:r>
                        <a:rPr b="1" lang="en-US" sz="1800" spc="-1" strike="noStrike">
                          <a:solidFill>
                            <a:srgbClr val="ffffff"/>
                          </a:solidFill>
                          <a:latin typeface="Calibri"/>
                        </a:rPr>
                        <a:t>HFGMC</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oAutofit/>
                    </a:bodyPr>
                    <a:p>
                      <a:pPr>
                        <a:lnSpc>
                          <a:spcPct val="100000"/>
                        </a:lnSpc>
                      </a:pPr>
                      <a:r>
                        <a:rPr b="1" lang="en-US" sz="1800" spc="-1" strike="noStrike">
                          <a:solidFill>
                            <a:srgbClr val="ffffff"/>
                          </a:solidFill>
                          <a:latin typeface="Calibri"/>
                        </a:rPr>
                        <a:t>Speedup</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640440">
                <a:tc>
                  <a:txBody>
                    <a:bodyPr>
                      <a:noAutofit/>
                    </a:bodyPr>
                    <a:p>
                      <a:pPr>
                        <a:lnSpc>
                          <a:spcPct val="100000"/>
                        </a:lnSpc>
                      </a:pPr>
                      <a:r>
                        <a:rPr b="0" lang="en-US" sz="1800" spc="-1" strike="noStrike">
                          <a:solidFill>
                            <a:srgbClr val="000000"/>
                          </a:solidFill>
                          <a:latin typeface="Calibri"/>
                        </a:rPr>
                        <a:t>Computation Time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en-US" sz="1800" spc="-1" strike="noStrike">
                          <a:solidFill>
                            <a:srgbClr val="000000"/>
                          </a:solidFill>
                          <a:latin typeface="Calibri"/>
                        </a:rPr>
                        <a:t>~.05s / sim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en-US" sz="1800" spc="-1" strike="noStrike">
                          <a:solidFill>
                            <a:srgbClr val="000000"/>
                          </a:solidFill>
                          <a:latin typeface="Calibri"/>
                        </a:rPr>
                        <a:t>~22min / sim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en-US" sz="1800" spc="-1" strike="noStrike">
                          <a:solidFill>
                            <a:srgbClr val="000000"/>
                          </a:solidFill>
                          <a:latin typeface="Calibri"/>
                        </a:rPr>
                        <a:t>~26400x</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graphicFrame>
        <p:nvGraphicFramePr>
          <p:cNvPr id="549" name="Table 7"/>
          <p:cNvGraphicFramePr/>
          <p:nvPr/>
        </p:nvGraphicFramePr>
        <p:xfrm>
          <a:off x="3209760" y="1226160"/>
          <a:ext cx="4003200" cy="1278720"/>
        </p:xfrm>
        <a:graphic>
          <a:graphicData uri="http://schemas.openxmlformats.org/drawingml/2006/table">
            <a:tbl>
              <a:tblPr/>
              <a:tblGrid>
                <a:gridCol w="1859400"/>
                <a:gridCol w="1231200"/>
                <a:gridCol w="912960"/>
              </a:tblGrid>
              <a:tr h="293040">
                <a:tc>
                  <a:txBody>
                    <a:bodyPr lIns="68400" rIns="68400" tIns="0" bIns="0">
                      <a:noAutofit/>
                    </a:bodyPr>
                    <a:p>
                      <a:pPr algn="just">
                        <a:lnSpc>
                          <a:spcPct val="100000"/>
                        </a:lnSpc>
                        <a:tabLst>
                          <a:tab algn="l" pos="0"/>
                        </a:tabLst>
                      </a:pPr>
                      <a:r>
                        <a:rPr b="1" lang="en-US" sz="1000" spc="-1" strike="noStrike">
                          <a:solidFill>
                            <a:srgbClr val="ffffff"/>
                          </a:solidFill>
                          <a:latin typeface="Calibri"/>
                        </a:rPr>
                        <a:t> </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Calibri"/>
                        </a:rPr>
                        <a:t>Fiber</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Calibri"/>
                        </a:rPr>
                        <a:t>Matrix</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293040">
                <a:tc>
                  <a:txBody>
                    <a:bodyPr lIns="68400" rIns="68400" tIns="0" bIns="0">
                      <a:noAutofit/>
                    </a:bodyPr>
                    <a:p>
                      <a:pPr>
                        <a:lnSpc>
                          <a:spcPct val="100000"/>
                        </a:lnSpc>
                        <a:tabLst>
                          <a:tab algn="l" pos="0"/>
                        </a:tabLst>
                      </a:pPr>
                      <a:r>
                        <a:rPr b="1" lang="en-US" sz="1000" spc="-1" strike="noStrike">
                          <a:solidFill>
                            <a:srgbClr val="ffffff"/>
                          </a:solidFill>
                          <a:latin typeface="Calibri"/>
                        </a:rPr>
                        <a:t>Young’s Modulus (MPa)</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0000"/>
                        </a:lnSpc>
                        <a:tabLst>
                          <a:tab algn="l" pos="0"/>
                        </a:tabLst>
                      </a:pPr>
                      <a:r>
                        <a:rPr b="0" lang="en-US" sz="1000" spc="-1" strike="noStrike">
                          <a:solidFill>
                            <a:srgbClr val="000000"/>
                          </a:solidFill>
                          <a:latin typeface="Calibri"/>
                        </a:rPr>
                        <a:t>66200</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gn="ctr">
                        <a:lnSpc>
                          <a:spcPct val="100000"/>
                        </a:lnSpc>
                        <a:tabLst>
                          <a:tab algn="l" pos="0"/>
                        </a:tabLst>
                      </a:pPr>
                      <a:r>
                        <a:rPr b="0" lang="en-US" sz="1000" spc="-1" strike="noStrike">
                          <a:solidFill>
                            <a:srgbClr val="000000"/>
                          </a:solidFill>
                          <a:latin typeface="Calibri"/>
                        </a:rPr>
                        <a:t>3459</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293040">
                <a:tc>
                  <a:txBody>
                    <a:bodyPr lIns="68400" rIns="68400" tIns="0" bIns="0">
                      <a:noAutofit/>
                    </a:bodyPr>
                    <a:p>
                      <a:pPr>
                        <a:lnSpc>
                          <a:spcPct val="100000"/>
                        </a:lnSpc>
                        <a:tabLst>
                          <a:tab algn="l" pos="0"/>
                        </a:tabLst>
                      </a:pPr>
                      <a:r>
                        <a:rPr b="1" lang="en-US" sz="1000" spc="-1" strike="noStrike">
                          <a:solidFill>
                            <a:srgbClr val="ffffff"/>
                          </a:solidFill>
                          <a:latin typeface="Calibri"/>
                        </a:rPr>
                        <a:t>Poisson’s Ratio</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0000"/>
                        </a:lnSpc>
                        <a:tabLst>
                          <a:tab algn="l" pos="0"/>
                        </a:tabLst>
                      </a:pPr>
                      <a:r>
                        <a:rPr b="0" lang="en-US" sz="1000" spc="-1" strike="noStrike">
                          <a:solidFill>
                            <a:srgbClr val="000000"/>
                          </a:solidFill>
                          <a:latin typeface="Calibri"/>
                        </a:rPr>
                        <a:t>0.35</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gn="ctr">
                        <a:lnSpc>
                          <a:spcPct val="100000"/>
                        </a:lnSpc>
                        <a:tabLst>
                          <a:tab algn="l" pos="0"/>
                        </a:tabLst>
                      </a:pPr>
                      <a:r>
                        <a:rPr b="0" lang="en-US" sz="1000" spc="-1" strike="noStrike">
                          <a:solidFill>
                            <a:srgbClr val="000000"/>
                          </a:solidFill>
                          <a:latin typeface="Calibri"/>
                        </a:rPr>
                        <a:t>0.48</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9960">
                <a:tc>
                  <a:txBody>
                    <a:bodyPr lIns="68400" rIns="68400" tIns="0" bIns="0">
                      <a:noAutofit/>
                    </a:bodyPr>
                    <a:p>
                      <a:pPr>
                        <a:lnSpc>
                          <a:spcPct val="100000"/>
                        </a:lnSpc>
                        <a:tabLst>
                          <a:tab algn="l" pos="0"/>
                        </a:tabLst>
                      </a:pPr>
                      <a:r>
                        <a:rPr b="1" lang="en-US" sz="1000" spc="-1" strike="noStrike">
                          <a:solidFill>
                            <a:srgbClr val="ffffff"/>
                          </a:solidFill>
                          <a:latin typeface="Calibri"/>
                        </a:rPr>
                        <a:t>Ultimate Tensile Strength (MPa)</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0000"/>
                        </a:lnSpc>
                        <a:tabLst>
                          <a:tab algn="l" pos="0"/>
                        </a:tabLst>
                      </a:pPr>
                      <a:r>
                        <a:rPr b="0" lang="en-US" sz="1000" spc="-1" strike="noStrike">
                          <a:solidFill>
                            <a:srgbClr val="000000"/>
                          </a:solidFill>
                          <a:latin typeface="Calibri"/>
                        </a:rPr>
                        <a:t>3362</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gn="ctr">
                        <a:lnSpc>
                          <a:spcPct val="100000"/>
                        </a:lnSpc>
                        <a:tabLst>
                          <a:tab algn="l" pos="0"/>
                        </a:tabLst>
                      </a:pPr>
                      <a:r>
                        <a:rPr b="0" lang="en-US" sz="1000" spc="-1" strike="noStrike">
                          <a:solidFill>
                            <a:srgbClr val="000000"/>
                          </a:solidFill>
                          <a:latin typeface="Calibri"/>
                        </a:rPr>
                        <a:t>196</a:t>
                      </a:r>
                      <a:endParaRPr b="0" lang="en-US" sz="10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pic>
        <p:nvPicPr>
          <p:cNvPr id="550" name="Picture 15" descr="A picture containing fabric, food&#10;&#10;Description automatically generated"/>
          <p:cNvPicPr/>
          <p:nvPr/>
        </p:nvPicPr>
        <p:blipFill>
          <a:blip r:embed="rId2"/>
          <a:srcRect l="13040" t="4510" r="2318" b="9334"/>
          <a:stretch/>
        </p:blipFill>
        <p:spPr>
          <a:xfrm>
            <a:off x="674280" y="1185480"/>
            <a:ext cx="1448280" cy="1440000"/>
          </a:xfrm>
          <a:prstGeom prst="rect">
            <a:avLst/>
          </a:prstGeom>
          <a:ln>
            <a:noFill/>
          </a:ln>
        </p:spPr>
      </p:pic>
      <p:pic>
        <p:nvPicPr>
          <p:cNvPr id="551" name="Picture 11" descr=""/>
          <p:cNvPicPr/>
          <p:nvPr/>
        </p:nvPicPr>
        <p:blipFill>
          <a:blip r:embed="rId3"/>
          <a:srcRect l="0" t="0" r="30724" b="0"/>
          <a:stretch/>
        </p:blipFill>
        <p:spPr>
          <a:xfrm>
            <a:off x="9797760" y="2170080"/>
            <a:ext cx="1815120" cy="481680"/>
          </a:xfrm>
          <a:prstGeom prst="rect">
            <a:avLst/>
          </a:prstGeom>
          <a:ln>
            <a:noFill/>
          </a:ln>
        </p:spPr>
      </p:pic>
      <p:pic>
        <p:nvPicPr>
          <p:cNvPr id="552" name="Picture 13" descr=""/>
          <p:cNvPicPr/>
          <p:nvPr/>
        </p:nvPicPr>
        <p:blipFill>
          <a:blip r:embed="rId4"/>
          <a:srcRect l="0" t="0" r="25386" b="0"/>
          <a:stretch/>
        </p:blipFill>
        <p:spPr>
          <a:xfrm>
            <a:off x="8961120" y="914400"/>
            <a:ext cx="2083680" cy="1129320"/>
          </a:xfrm>
          <a:prstGeom prst="rect">
            <a:avLst/>
          </a:prstGeom>
          <a:ln>
            <a:noFill/>
          </a:ln>
        </p:spPr>
      </p:pic>
      <p:sp>
        <p:nvSpPr>
          <p:cNvPr id="553" name="CustomShape 8"/>
          <p:cNvSpPr/>
          <p:nvPr/>
        </p:nvSpPr>
        <p:spPr>
          <a:xfrm>
            <a:off x="8558280" y="446040"/>
            <a:ext cx="27687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Across the entire dataset:</a:t>
            </a:r>
            <a:endParaRPr b="0" lang="en-US" sz="1800" spc="-1" strike="noStrike">
              <a:latin typeface="Arial"/>
            </a:endParaRPr>
          </a:p>
        </p:txBody>
      </p:sp>
      <p:sp>
        <p:nvSpPr>
          <p:cNvPr id="554" name="CustomShape 9"/>
          <p:cNvSpPr/>
          <p:nvPr/>
        </p:nvSpPr>
        <p:spPr>
          <a:xfrm>
            <a:off x="8651520" y="365040"/>
            <a:ext cx="3204720" cy="2538000"/>
          </a:xfrm>
          <a:prstGeom prst="rect">
            <a:avLst/>
          </a:prstGeom>
          <a:noFill/>
          <a:ln w="28440">
            <a:solidFill>
              <a:srgbClr val="000000"/>
            </a:solidFill>
            <a:miter/>
          </a:ln>
        </p:spPr>
        <p:style>
          <a:lnRef idx="0"/>
          <a:fillRef idx="0"/>
          <a:effectRef idx="0"/>
          <a:fontRef idx="minor"/>
        </p:style>
      </p:sp>
    </p:spTree>
  </p:cSld>
  <mc:AlternateContent>
    <mc:Choice Requires="p14">
      <p:transition spd="slow" advTm="58000" p14:dur="2000"/>
    </mc:Choice>
    <mc:Fallback>
      <p:transition spd="slow" advTm="58000"/>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5" name="" descr=""/>
          <p:cNvPicPr/>
          <p:nvPr/>
        </p:nvPicPr>
        <p:blipFill>
          <a:blip r:embed="rId1"/>
          <a:stretch/>
        </p:blipFill>
        <p:spPr>
          <a:xfrm>
            <a:off x="3073320" y="-316800"/>
            <a:ext cx="6195600" cy="6857640"/>
          </a:xfrm>
          <a:prstGeom prst="rect">
            <a:avLst/>
          </a:prstGeom>
          <a:ln>
            <a:noFill/>
          </a:ln>
        </p:spPr>
      </p:pic>
    </p:spTree>
  </p:cSld>
  <mc:AlternateContent>
    <mc:Choice Requires="p14">
      <p:transition spd="slow" advTm="30000" p14:dur="2000"/>
    </mc:Choice>
    <mc:Fallback>
      <p:transition spd="slow" advTm="30000"/>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Conclusions</a:t>
            </a:r>
            <a:endParaRPr b="0" lang="en-US" sz="4400" spc="-1" strike="noStrike">
              <a:solidFill>
                <a:srgbClr val="000000"/>
              </a:solidFill>
              <a:latin typeface="Calibri"/>
            </a:endParaRPr>
          </a:p>
        </p:txBody>
      </p:sp>
      <p:sp>
        <p:nvSpPr>
          <p:cNvPr id="557"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methodology has been demonstrated for training a convolutional neural network to quickly replicate a stiffness prediction from an image of a 2D HFGMC micromechanics model.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model represents a low-cost, high-speed alternative for stiffness computation in multiscale analyses.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Next steps will include refinement of the stiffness computation and damage prediction</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TextShape 1"/>
          <p:cNvSpPr txBox="1"/>
          <p:nvPr/>
        </p:nvSpPr>
        <p:spPr>
          <a:xfrm>
            <a:off x="1523880" y="1122480"/>
            <a:ext cx="9143640" cy="2387160"/>
          </a:xfrm>
          <a:prstGeom prst="rect">
            <a:avLst/>
          </a:prstGeom>
          <a:noFill/>
          <a:ln>
            <a:noFill/>
          </a:ln>
        </p:spPr>
        <p:txBody>
          <a:bodyPr anchor="b">
            <a:noAutofit/>
          </a:bodyPr>
          <a:p>
            <a:pPr algn="ctr">
              <a:lnSpc>
                <a:spcPct val="90000"/>
              </a:lnSpc>
            </a:pPr>
            <a:r>
              <a:rPr b="0" lang="en-US" sz="6000" spc="-1" strike="noStrike">
                <a:solidFill>
                  <a:srgbClr val="000000"/>
                </a:solidFill>
                <a:latin typeface="Calibri Light"/>
              </a:rPr>
              <a:t>Questions?</a:t>
            </a:r>
            <a:endParaRPr b="0" lang="en-US" sz="6000" spc="-1" strike="noStrike">
              <a:solidFill>
                <a:srgbClr val="000000"/>
              </a:solidFill>
              <a:latin typeface="Calibri"/>
            </a:endParaRPr>
          </a:p>
        </p:txBody>
      </p:sp>
    </p:spTree>
  </p:cSld>
  <mc:AlternateContent>
    <mc:Choice Requires="p14">
      <p:transition spd="slow" advTm="30000" p14:dur="2000"/>
    </mc:Choice>
    <mc:Fallback>
      <p:transition spd="slow" advTm="30000"/>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1523880" y="-497520"/>
            <a:ext cx="9143640" cy="2387160"/>
          </a:xfrm>
          <a:prstGeom prst="rect">
            <a:avLst/>
          </a:prstGeom>
          <a:noFill/>
          <a:ln>
            <a:noFill/>
          </a:ln>
        </p:spPr>
        <p:txBody>
          <a:bodyPr anchor="b">
            <a:normAutofit/>
          </a:bodyPr>
          <a:p>
            <a:pPr algn="ctr">
              <a:lnSpc>
                <a:spcPct val="90000"/>
              </a:lnSpc>
            </a:pPr>
            <a:r>
              <a:rPr b="1" lang="en-US" sz="3200" spc="-1" strike="noStrike">
                <a:solidFill>
                  <a:srgbClr val="000000"/>
                </a:solidFill>
                <a:latin typeface="Calibri Light"/>
              </a:rPr>
              <a:t>Use of a Convolutional Neural Network for Enhancing Multi-scale Modeling of Composite Materials</a:t>
            </a:r>
            <a:endParaRPr b="0" lang="en-US" sz="3200" spc="-1" strike="noStrike">
              <a:solidFill>
                <a:srgbClr val="000000"/>
              </a:solidFill>
              <a:latin typeface="Calibri"/>
            </a:endParaRPr>
          </a:p>
        </p:txBody>
      </p:sp>
      <p:sp>
        <p:nvSpPr>
          <p:cNvPr id="132" name="TextShape 2"/>
          <p:cNvSpPr txBox="1"/>
          <p:nvPr/>
        </p:nvSpPr>
        <p:spPr>
          <a:xfrm>
            <a:off x="1523880" y="1910160"/>
            <a:ext cx="9143640" cy="1655280"/>
          </a:xfrm>
          <a:prstGeom prst="rect">
            <a:avLst/>
          </a:prstGeom>
          <a:noFill/>
          <a:ln>
            <a:noFill/>
          </a:ln>
        </p:spPr>
        <p:txBody>
          <a:bodyPr>
            <a:noAutofit/>
          </a:bodyPr>
          <a:p>
            <a:pPr algn="ctr">
              <a:lnSpc>
                <a:spcPct val="90000"/>
              </a:lnSpc>
              <a:spcBef>
                <a:spcPts val="1001"/>
              </a:spcBef>
              <a:tabLst>
                <a:tab algn="l" pos="0"/>
              </a:tabLst>
            </a:pPr>
            <a:r>
              <a:rPr b="0" lang="en-US" sz="3200" spc="-1" strike="noStrike">
                <a:solidFill>
                  <a:srgbClr val="000000"/>
                </a:solidFill>
                <a:latin typeface="Calibri"/>
              </a:rPr>
              <a:t>Alexander Sorini (1,2)</a:t>
            </a:r>
            <a:endParaRPr b="0" lang="en-US" sz="3200" spc="-1" strike="noStrike">
              <a:latin typeface="Arial"/>
            </a:endParaRPr>
          </a:p>
          <a:p>
            <a:pPr algn="ctr">
              <a:lnSpc>
                <a:spcPct val="90000"/>
              </a:lnSpc>
              <a:spcBef>
                <a:spcPts val="1001"/>
              </a:spcBef>
              <a:tabLst>
                <a:tab algn="l" pos="0"/>
              </a:tabLst>
            </a:pPr>
            <a:r>
              <a:rPr b="0" lang="en-US" sz="3200" spc="-1" strike="noStrike">
                <a:solidFill>
                  <a:srgbClr val="000000"/>
                </a:solidFill>
                <a:latin typeface="Calibri"/>
              </a:rPr>
              <a:t>Evan Pineda (2)</a:t>
            </a:r>
            <a:endParaRPr b="0" lang="en-US" sz="3200" spc="-1" strike="noStrike">
              <a:latin typeface="Arial"/>
            </a:endParaRPr>
          </a:p>
          <a:p>
            <a:pPr algn="ctr">
              <a:lnSpc>
                <a:spcPct val="90000"/>
              </a:lnSpc>
              <a:spcBef>
                <a:spcPts val="1001"/>
              </a:spcBef>
              <a:tabLst>
                <a:tab algn="l" pos="0"/>
              </a:tabLst>
            </a:pPr>
            <a:r>
              <a:rPr b="0" lang="en-US" sz="3200" spc="-1" strike="noStrike">
                <a:solidFill>
                  <a:srgbClr val="000000"/>
                </a:solidFill>
                <a:latin typeface="Calibri"/>
              </a:rPr>
              <a:t>Joshua Stuckner (2)</a:t>
            </a:r>
            <a:endParaRPr b="0" lang="en-US" sz="3200" spc="-1" strike="noStrike">
              <a:latin typeface="Arial"/>
            </a:endParaRPr>
          </a:p>
          <a:p>
            <a:pPr algn="ctr">
              <a:lnSpc>
                <a:spcPct val="90000"/>
              </a:lnSpc>
              <a:spcBef>
                <a:spcPts val="1001"/>
              </a:spcBef>
              <a:tabLst>
                <a:tab algn="l" pos="0"/>
              </a:tabLst>
            </a:pPr>
            <a:r>
              <a:rPr b="0" lang="en-US" sz="3200" spc="-1" strike="noStrike">
                <a:solidFill>
                  <a:srgbClr val="000000"/>
                </a:solidFill>
                <a:latin typeface="Calibri"/>
              </a:rPr>
              <a:t>Peter A. Gustafson (1)</a:t>
            </a:r>
            <a:endParaRPr b="0" lang="en-US" sz="3200" spc="-1" strike="noStrike">
              <a:latin typeface="Arial"/>
            </a:endParaRPr>
          </a:p>
          <a:p>
            <a:pPr algn="ctr">
              <a:lnSpc>
                <a:spcPct val="90000"/>
              </a:lnSpc>
              <a:spcBef>
                <a:spcPts val="1001"/>
              </a:spcBef>
              <a:tabLst>
                <a:tab algn="l" pos="0"/>
              </a:tabLst>
            </a:pPr>
            <a:endParaRPr b="0" lang="en-US" sz="3200" spc="-1" strike="noStrike">
              <a:latin typeface="Arial"/>
            </a:endParaRPr>
          </a:p>
          <a:p>
            <a:pPr algn="ctr">
              <a:lnSpc>
                <a:spcPct val="90000"/>
              </a:lnSpc>
              <a:spcBef>
                <a:spcPts val="1001"/>
              </a:spcBef>
              <a:tabLst>
                <a:tab algn="l" pos="0"/>
              </a:tabLst>
            </a:pPr>
            <a:r>
              <a:rPr b="0" lang="en-US" sz="1600" spc="-1" strike="noStrike">
                <a:solidFill>
                  <a:srgbClr val="000000"/>
                </a:solidFill>
                <a:latin typeface="Calibri"/>
              </a:rPr>
              <a:t>(1) Western Michigan University, Kalamazoo MI USA</a:t>
            </a:r>
            <a:endParaRPr b="0" lang="en-US" sz="1600" spc="-1" strike="noStrike">
              <a:latin typeface="Arial"/>
            </a:endParaRPr>
          </a:p>
          <a:p>
            <a:pPr algn="ctr">
              <a:lnSpc>
                <a:spcPct val="90000"/>
              </a:lnSpc>
              <a:spcBef>
                <a:spcPts val="1001"/>
              </a:spcBef>
              <a:tabLst>
                <a:tab algn="l" pos="0"/>
              </a:tabLst>
            </a:pPr>
            <a:r>
              <a:rPr b="0" lang="en-US" sz="1600" spc="-1" strike="noStrike">
                <a:solidFill>
                  <a:srgbClr val="000000"/>
                </a:solidFill>
                <a:latin typeface="Calibri"/>
              </a:rPr>
              <a:t>(2) NASA Glenn Research Center, Cleveland OH USA</a:t>
            </a:r>
            <a:endParaRPr b="0" lang="en-US" sz="1600" spc="-1" strike="noStrike">
              <a:latin typeface="Arial"/>
            </a:endParaRPr>
          </a:p>
          <a:p>
            <a:pPr algn="ctr">
              <a:lnSpc>
                <a:spcPct val="90000"/>
              </a:lnSpc>
              <a:spcBef>
                <a:spcPts val="1001"/>
              </a:spcBef>
              <a:tabLst>
                <a:tab algn="l" pos="0"/>
              </a:tabLst>
            </a:pPr>
            <a:r>
              <a:rPr b="0" lang="en-US" sz="1400" spc="-1" strike="noStrike">
                <a:solidFill>
                  <a:srgbClr val="000000"/>
                </a:solidFill>
                <a:latin typeface="Calibri"/>
              </a:rPr>
              <a:t>AIAA SciTech: </a:t>
            </a:r>
            <a:r>
              <a:rPr b="0" lang="en-US" sz="1400" spc="-1" strike="noStrike">
                <a:solidFill>
                  <a:srgbClr val="000000"/>
                </a:solidFill>
                <a:latin typeface="Calibri"/>
              </a:rPr>
              <a:t>Jan 11-21, 2021</a:t>
            </a:r>
            <a:endParaRPr b="0" lang="en-US" sz="1400" spc="-1" strike="noStrike">
              <a:latin typeface="Arial"/>
            </a:endParaRPr>
          </a:p>
          <a:p>
            <a:pPr algn="ctr">
              <a:lnSpc>
                <a:spcPct val="90000"/>
              </a:lnSpc>
              <a:spcBef>
                <a:spcPts val="1001"/>
              </a:spcBef>
              <a:tabLst>
                <a:tab algn="l" pos="0"/>
              </a:tabLst>
            </a:pPr>
            <a:endParaRPr b="0" lang="en-US" sz="1400" spc="-1" strike="noStrike">
              <a:latin typeface="Arial"/>
            </a:endParaRPr>
          </a:p>
          <a:p>
            <a:pPr algn="ctr">
              <a:lnSpc>
                <a:spcPct val="90000"/>
              </a:lnSpc>
              <a:spcBef>
                <a:spcPts val="1001"/>
              </a:spcBef>
              <a:tabLst>
                <a:tab algn="l" pos="0"/>
              </a:tabLst>
            </a:pPr>
            <a:r>
              <a:rPr b="0" lang="en-US" sz="1400" spc="-1" strike="noStrike">
                <a:solidFill>
                  <a:srgbClr val="000000"/>
                </a:solidFill>
                <a:latin typeface="Calibri"/>
              </a:rPr>
              <a:t>Copyright © 2021 by Peter Gustafson.</a:t>
            </a:r>
            <a:endParaRPr b="0" lang="en-US" sz="1400" spc="-1" strike="noStrike">
              <a:latin typeface="Arial"/>
            </a:endParaRPr>
          </a:p>
          <a:p>
            <a:pPr algn="ctr">
              <a:lnSpc>
                <a:spcPct val="90000"/>
              </a:lnSpc>
              <a:spcBef>
                <a:spcPts val="1001"/>
              </a:spcBef>
              <a:tabLst>
                <a:tab algn="l" pos="0"/>
              </a:tabLst>
            </a:pPr>
            <a:r>
              <a:rPr b="0" lang="en-US" sz="1400" spc="-1" strike="noStrike">
                <a:solidFill>
                  <a:srgbClr val="000000"/>
                </a:solidFill>
                <a:latin typeface="Calibri"/>
              </a:rPr>
              <a:t>Published by the American Institute of Aeronautics and Astronautics, Inc., with permission.</a:t>
            </a:r>
            <a:endParaRPr b="0" lang="en-US" sz="1400" spc="-1" strike="noStrike">
              <a:latin typeface="Arial"/>
            </a:endParaRPr>
          </a:p>
        </p:txBody>
      </p:sp>
    </p:spTree>
  </p:cSld>
  <mc:AlternateContent>
    <mc:Choice Requires="p14">
      <p:transition spd="slow" advTm="28000" p14:dur="2000"/>
    </mc:Choice>
    <mc:Fallback>
      <p:transition spd="slow" advTm="28000"/>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 descr=""/>
          <p:cNvPicPr/>
          <p:nvPr/>
        </p:nvPicPr>
        <p:blipFill>
          <a:blip r:embed="rId1"/>
          <a:stretch/>
        </p:blipFill>
        <p:spPr>
          <a:xfrm>
            <a:off x="468000" y="850320"/>
            <a:ext cx="10972800" cy="5733360"/>
          </a:xfrm>
          <a:prstGeom prst="rect">
            <a:avLst/>
          </a:prstGeom>
          <a:ln>
            <a:noFill/>
          </a:ln>
        </p:spPr>
      </p:pic>
      <p:sp>
        <p:nvSpPr>
          <p:cNvPr id="134" name="TextShape 1"/>
          <p:cNvSpPr txBox="1"/>
          <p:nvPr/>
        </p:nvSpPr>
        <p:spPr>
          <a:xfrm>
            <a:off x="1463400" y="-136440"/>
            <a:ext cx="10515240" cy="1325160"/>
          </a:xfrm>
          <a:prstGeom prst="rect">
            <a:avLst/>
          </a:prstGeom>
          <a:noFill/>
          <a:ln>
            <a:noFill/>
          </a:ln>
        </p:spPr>
        <p:txBody>
          <a:bodyPr anchor="ctr">
            <a:noAutofit/>
          </a:bodyPr>
          <a:p>
            <a:pPr algn="r">
              <a:lnSpc>
                <a:spcPct val="90000"/>
              </a:lnSpc>
            </a:pPr>
            <a:r>
              <a:rPr b="0" lang="en-US" sz="4400" spc="-1" strike="noStrike">
                <a:solidFill>
                  <a:srgbClr val="000000"/>
                </a:solidFill>
                <a:latin typeface="Calibri Light"/>
              </a:rPr>
              <a:t>Multiscale Modeling</a:t>
            </a:r>
            <a:endParaRPr b="0" lang="en-US" sz="4400" spc="-1" strike="noStrike">
              <a:solidFill>
                <a:srgbClr val="000000"/>
              </a:solidFill>
              <a:latin typeface="Calibri"/>
            </a:endParaRPr>
          </a:p>
        </p:txBody>
      </p:sp>
      <p:pic>
        <p:nvPicPr>
          <p:cNvPr id="135" name="Picture 2" descr="UD fiber E-glass/Epoxy and one layer (two cross ply laminates ..."/>
          <p:cNvPicPr/>
          <p:nvPr/>
        </p:nvPicPr>
        <p:blipFill>
          <a:blip r:embed="rId2"/>
          <a:srcRect l="0" t="0" r="0" b="50145"/>
          <a:stretch/>
        </p:blipFill>
        <p:spPr>
          <a:xfrm>
            <a:off x="4663440" y="1188720"/>
            <a:ext cx="1371600" cy="603360"/>
          </a:xfrm>
          <a:prstGeom prst="rect">
            <a:avLst/>
          </a:prstGeom>
          <a:ln>
            <a:noFill/>
          </a:ln>
        </p:spPr>
      </p:pic>
    </p:spTree>
  </p:cSld>
  <mc:AlternateContent>
    <mc:Choice Requires="p14">
      <p:transition spd="slow" advTm="43000" p14:dur="2000"/>
    </mc:Choice>
    <mc:Fallback>
      <p:transition spd="slow" advTm="43000"/>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Underlying Data From: </a:t>
            </a:r>
            <a:br/>
            <a:r>
              <a:rPr b="0" lang="en-US" sz="4400" spc="-1" strike="noStrike">
                <a:solidFill>
                  <a:srgbClr val="000000"/>
                </a:solidFill>
                <a:latin typeface="Calibri Light"/>
              </a:rPr>
              <a:t>High Fidelity Generalized Method of Cells</a:t>
            </a:r>
            <a:endParaRPr b="0" lang="en-US" sz="4400" spc="-1" strike="noStrike">
              <a:solidFill>
                <a:srgbClr val="000000"/>
              </a:solidFill>
              <a:latin typeface="Calibri"/>
            </a:endParaRPr>
          </a:p>
        </p:txBody>
      </p:sp>
      <p:sp>
        <p:nvSpPr>
          <p:cNvPr id="137" name="TextShape 2"/>
          <p:cNvSpPr txBox="1"/>
          <p:nvPr/>
        </p:nvSpPr>
        <p:spPr>
          <a:xfrm>
            <a:off x="826560" y="1807200"/>
            <a:ext cx="830592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Based on MAC/GMC, assumes a higher-order displacement field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Captures normal-shear coupling lacking from MAC/GMC.</a:t>
            </a:r>
            <a:endParaRPr b="0" lang="en-US" sz="2800" spc="-1" strike="noStrike">
              <a:solidFill>
                <a:srgbClr val="000000"/>
              </a:solidFill>
              <a:latin typeface="Calibri"/>
            </a:endParaRPr>
          </a:p>
        </p:txBody>
      </p:sp>
      <p:pic>
        <p:nvPicPr>
          <p:cNvPr id="138" name="Picture 7" descr=""/>
          <p:cNvPicPr/>
          <p:nvPr/>
        </p:nvPicPr>
        <p:blipFill>
          <a:blip r:embed="rId1"/>
          <a:stretch/>
        </p:blipFill>
        <p:spPr>
          <a:xfrm>
            <a:off x="3017520" y="3931920"/>
            <a:ext cx="3515040" cy="1766520"/>
          </a:xfrm>
          <a:prstGeom prst="rect">
            <a:avLst/>
          </a:prstGeom>
          <a:ln>
            <a:noFill/>
          </a:ln>
        </p:spPr>
      </p:pic>
      <p:pic>
        <p:nvPicPr>
          <p:cNvPr id="139" name="Picture 8" descr=""/>
          <p:cNvPicPr/>
          <p:nvPr/>
        </p:nvPicPr>
        <p:blipFill>
          <a:blip r:embed="rId2"/>
          <a:stretch/>
        </p:blipFill>
        <p:spPr>
          <a:xfrm>
            <a:off x="1097280" y="4023360"/>
            <a:ext cx="1609920" cy="1591560"/>
          </a:xfrm>
          <a:prstGeom prst="rect">
            <a:avLst/>
          </a:prstGeom>
          <a:ln>
            <a:noFill/>
          </a:ln>
        </p:spPr>
      </p:pic>
      <p:pic>
        <p:nvPicPr>
          <p:cNvPr id="140" name="Picture 9" descr=""/>
          <p:cNvPicPr/>
          <p:nvPr/>
        </p:nvPicPr>
        <p:blipFill>
          <a:blip r:embed="rId3"/>
          <a:stretch/>
        </p:blipFill>
        <p:spPr>
          <a:xfrm>
            <a:off x="7040880" y="4206240"/>
            <a:ext cx="4572000" cy="475560"/>
          </a:xfrm>
          <a:prstGeom prst="rect">
            <a:avLst/>
          </a:prstGeom>
          <a:ln>
            <a:noFill/>
          </a:ln>
        </p:spPr>
      </p:pic>
      <p:pic>
        <p:nvPicPr>
          <p:cNvPr id="141" name="Picture 10" descr=""/>
          <p:cNvPicPr/>
          <p:nvPr/>
        </p:nvPicPr>
        <p:blipFill>
          <a:blip r:embed="rId4"/>
          <a:stretch/>
        </p:blipFill>
        <p:spPr>
          <a:xfrm>
            <a:off x="7030800" y="4864680"/>
            <a:ext cx="4114800" cy="1005840"/>
          </a:xfrm>
          <a:prstGeom prst="rect">
            <a:avLst/>
          </a:prstGeom>
          <a:ln>
            <a:noFill/>
          </a:ln>
        </p:spPr>
      </p:pic>
    </p:spTree>
  </p:cSld>
  <mc:AlternateContent>
    <mc:Choice Requires="p14">
      <p:transition spd="slow" advTm="32000" p14:dur="2000"/>
    </mc:Choice>
    <mc:Fallback>
      <p:transition spd="slow" advTm="32000"/>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Neural Networks</a:t>
            </a:r>
            <a:endParaRPr b="0" lang="en-US" sz="4400" spc="-1" strike="noStrike">
              <a:solidFill>
                <a:srgbClr val="000000"/>
              </a:solidFill>
              <a:latin typeface="Calibri"/>
            </a:endParaRPr>
          </a:p>
        </p:txBody>
      </p:sp>
      <p:pic>
        <p:nvPicPr>
          <p:cNvPr id="143" name="Google Shape;105;p19" descr="enter image description here"/>
          <p:cNvPicPr/>
          <p:nvPr/>
        </p:nvPicPr>
        <p:blipFill>
          <a:blip r:embed="rId1"/>
          <a:stretch/>
        </p:blipFill>
        <p:spPr>
          <a:xfrm>
            <a:off x="0" y="2267640"/>
            <a:ext cx="6564960" cy="4590000"/>
          </a:xfrm>
          <a:prstGeom prst="rect">
            <a:avLst/>
          </a:prstGeom>
          <a:ln>
            <a:noFill/>
          </a:ln>
        </p:spPr>
      </p:pic>
      <p:pic>
        <p:nvPicPr>
          <p:cNvPr id="144" name="Picture 2" descr="https://miro.medium.com/max/1192/1*4ZEDRpFuCIpUjNgjDdT2Lg.png"/>
          <p:cNvPicPr/>
          <p:nvPr/>
        </p:nvPicPr>
        <p:blipFill>
          <a:blip r:embed="rId2"/>
          <a:stretch/>
        </p:blipFill>
        <p:spPr>
          <a:xfrm>
            <a:off x="7479360" y="4837680"/>
            <a:ext cx="4712400" cy="2019960"/>
          </a:xfrm>
          <a:prstGeom prst="rect">
            <a:avLst/>
          </a:prstGeom>
          <a:ln>
            <a:noFill/>
          </a:ln>
        </p:spPr>
      </p:pic>
      <p:sp>
        <p:nvSpPr>
          <p:cNvPr id="145" name="CustomShape 2"/>
          <p:cNvSpPr/>
          <p:nvPr/>
        </p:nvSpPr>
        <p:spPr>
          <a:xfrm rot="5400000">
            <a:off x="6012000" y="14400"/>
            <a:ext cx="1356120" cy="5676840"/>
          </a:xfrm>
          <a:prstGeom prst="curvedConnector2">
            <a:avLst/>
          </a:prstGeom>
          <a:noFill/>
          <a:ln w="28440">
            <a:solidFill>
              <a:srgbClr val="4472c4"/>
            </a:solidFill>
            <a:miter/>
            <a:headEnd len="med" type="triangle" w="med"/>
            <a:tailEnd len="med" type="triangle" w="med"/>
          </a:ln>
        </p:spPr>
        <p:style>
          <a:lnRef idx="0"/>
          <a:fillRef idx="0"/>
          <a:effectRef idx="0"/>
          <a:fontRef idx="minor"/>
        </p:style>
      </p:sp>
      <p:sp>
        <p:nvSpPr>
          <p:cNvPr id="146" name="CustomShape 3"/>
          <p:cNvSpPr/>
          <p:nvPr/>
        </p:nvSpPr>
        <p:spPr>
          <a:xfrm>
            <a:off x="9086760" y="956880"/>
            <a:ext cx="914040" cy="914040"/>
          </a:xfrm>
          <a:prstGeom prst="ellipse">
            <a:avLst/>
          </a:prstGeom>
          <a:solidFill>
            <a:srgbClr val="ffffff"/>
          </a:solidFill>
          <a:ln w="12600">
            <a:solidFill>
              <a:srgbClr val="000000"/>
            </a:solidFill>
            <a:miter/>
          </a:ln>
        </p:spPr>
        <p:style>
          <a:lnRef idx="0"/>
          <a:fillRef idx="0"/>
          <a:effectRef idx="0"/>
          <a:fontRef idx="minor"/>
        </p:style>
      </p:sp>
      <p:sp>
        <p:nvSpPr>
          <p:cNvPr id="147" name="CustomShape 4"/>
          <p:cNvSpPr/>
          <p:nvPr/>
        </p:nvSpPr>
        <p:spPr>
          <a:xfrm>
            <a:off x="7883280" y="331560"/>
            <a:ext cx="456840" cy="456840"/>
          </a:xfrm>
          <a:prstGeom prst="ellipse">
            <a:avLst/>
          </a:prstGeom>
          <a:solidFill>
            <a:srgbClr val="ffffff"/>
          </a:solidFill>
          <a:ln w="12600">
            <a:solidFill>
              <a:srgbClr val="000000"/>
            </a:solidFill>
            <a:miter/>
          </a:ln>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000000"/>
                </a:solidFill>
                <a:latin typeface="Calibri"/>
              </a:rPr>
              <a:t>X1</a:t>
            </a:r>
            <a:endParaRPr b="0" lang="en-US" sz="1000" spc="-1" strike="noStrike">
              <a:latin typeface="Arial"/>
            </a:endParaRPr>
          </a:p>
        </p:txBody>
      </p:sp>
      <p:sp>
        <p:nvSpPr>
          <p:cNvPr id="148" name="CustomShape 5"/>
          <p:cNvSpPr/>
          <p:nvPr/>
        </p:nvSpPr>
        <p:spPr>
          <a:xfrm>
            <a:off x="7883280" y="1185480"/>
            <a:ext cx="456840" cy="456840"/>
          </a:xfrm>
          <a:prstGeom prst="ellipse">
            <a:avLst/>
          </a:prstGeom>
          <a:solidFill>
            <a:srgbClr val="ffffff"/>
          </a:solidFill>
          <a:ln w="12600">
            <a:solidFill>
              <a:srgbClr val="000000"/>
            </a:solidFill>
            <a:miter/>
          </a:ln>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000000"/>
                </a:solidFill>
                <a:latin typeface="Calibri"/>
              </a:rPr>
              <a:t>X2</a:t>
            </a:r>
            <a:endParaRPr b="0" lang="en-US" sz="1000" spc="-1" strike="noStrike">
              <a:latin typeface="Arial"/>
            </a:endParaRPr>
          </a:p>
        </p:txBody>
      </p:sp>
      <p:sp>
        <p:nvSpPr>
          <p:cNvPr id="149" name="CustomShape 6"/>
          <p:cNvSpPr/>
          <p:nvPr/>
        </p:nvSpPr>
        <p:spPr>
          <a:xfrm>
            <a:off x="7883280" y="2068200"/>
            <a:ext cx="456840" cy="456840"/>
          </a:xfrm>
          <a:prstGeom prst="ellipse">
            <a:avLst/>
          </a:prstGeom>
          <a:solidFill>
            <a:srgbClr val="ffffff"/>
          </a:solidFill>
          <a:ln w="12600">
            <a:solidFill>
              <a:srgbClr val="000000"/>
            </a:solidFill>
            <a:miter/>
          </a:ln>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000000"/>
                </a:solidFill>
                <a:latin typeface="Calibri"/>
              </a:rPr>
              <a:t>X3</a:t>
            </a:r>
            <a:endParaRPr b="0" lang="en-US" sz="1000" spc="-1" strike="noStrike">
              <a:latin typeface="Arial"/>
            </a:endParaRPr>
          </a:p>
        </p:txBody>
      </p:sp>
      <p:sp>
        <p:nvSpPr>
          <p:cNvPr id="150" name="CustomShape 7"/>
          <p:cNvSpPr/>
          <p:nvPr/>
        </p:nvSpPr>
        <p:spPr>
          <a:xfrm>
            <a:off x="10667880" y="1071360"/>
            <a:ext cx="685440" cy="685440"/>
          </a:xfrm>
          <a:prstGeom prst="ellipse">
            <a:avLst/>
          </a:prstGeom>
          <a:solidFill>
            <a:srgbClr val="ffffff"/>
          </a:solidFill>
          <a:ln w="12600">
            <a:solidFill>
              <a:srgbClr val="000000"/>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000000"/>
                </a:solidFill>
                <a:latin typeface="Calibri"/>
              </a:rPr>
              <a:t>Y</a:t>
            </a:r>
            <a:endParaRPr b="0" lang="en-US" sz="1800" spc="-1" strike="noStrike">
              <a:latin typeface="Arial"/>
            </a:endParaRPr>
          </a:p>
        </p:txBody>
      </p:sp>
      <p:sp>
        <p:nvSpPr>
          <p:cNvPr id="151" name="CustomShape 8"/>
          <p:cNvSpPr/>
          <p:nvPr/>
        </p:nvSpPr>
        <p:spPr>
          <a:xfrm>
            <a:off x="8340480" y="560160"/>
            <a:ext cx="879480" cy="53028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52" name="CustomShape 9"/>
          <p:cNvSpPr/>
          <p:nvPr/>
        </p:nvSpPr>
        <p:spPr>
          <a:xfrm>
            <a:off x="8340480" y="1414080"/>
            <a:ext cx="745560" cy="36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53" name="CustomShape 10"/>
          <p:cNvSpPr/>
          <p:nvPr/>
        </p:nvSpPr>
        <p:spPr>
          <a:xfrm flipV="1">
            <a:off x="8340480" y="1730520"/>
            <a:ext cx="879480" cy="55908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54" name="CustomShape 11"/>
          <p:cNvSpPr/>
          <p:nvPr/>
        </p:nvSpPr>
        <p:spPr>
          <a:xfrm>
            <a:off x="10001160" y="1414080"/>
            <a:ext cx="666720" cy="36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55" name="CustomShape 12"/>
          <p:cNvSpPr/>
          <p:nvPr/>
        </p:nvSpPr>
        <p:spPr>
          <a:xfrm>
            <a:off x="8645760" y="622800"/>
            <a:ext cx="368640" cy="242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000" spc="-1" strike="noStrike">
                <a:solidFill>
                  <a:srgbClr val="000000"/>
                </a:solidFill>
                <a:latin typeface="Calibri"/>
              </a:rPr>
              <a:t>W1</a:t>
            </a:r>
            <a:endParaRPr b="0" lang="en-US" sz="1000" spc="-1" strike="noStrike">
              <a:latin typeface="Arial"/>
            </a:endParaRPr>
          </a:p>
        </p:txBody>
      </p:sp>
      <p:sp>
        <p:nvSpPr>
          <p:cNvPr id="156" name="CustomShape 13"/>
          <p:cNvSpPr/>
          <p:nvPr/>
        </p:nvSpPr>
        <p:spPr>
          <a:xfrm>
            <a:off x="8596440" y="1215720"/>
            <a:ext cx="368640" cy="242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000" spc="-1" strike="noStrike">
                <a:solidFill>
                  <a:srgbClr val="000000"/>
                </a:solidFill>
                <a:latin typeface="Calibri"/>
              </a:rPr>
              <a:t>W2</a:t>
            </a:r>
            <a:endParaRPr b="0" lang="en-US" sz="1000" spc="-1" strike="noStrike">
              <a:latin typeface="Arial"/>
            </a:endParaRPr>
          </a:p>
        </p:txBody>
      </p:sp>
      <p:sp>
        <p:nvSpPr>
          <p:cNvPr id="157" name="CustomShape 14"/>
          <p:cNvSpPr/>
          <p:nvPr/>
        </p:nvSpPr>
        <p:spPr>
          <a:xfrm>
            <a:off x="8622000" y="1748160"/>
            <a:ext cx="368640" cy="242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000" spc="-1" strike="noStrike">
                <a:solidFill>
                  <a:srgbClr val="000000"/>
                </a:solidFill>
                <a:latin typeface="Calibri"/>
              </a:rPr>
              <a:t>W3</a:t>
            </a:r>
            <a:endParaRPr b="0" lang="en-US" sz="1000" spc="-1" strike="noStrike">
              <a:latin typeface="Arial"/>
            </a:endParaRPr>
          </a:p>
        </p:txBody>
      </p:sp>
      <p:pic>
        <p:nvPicPr>
          <p:cNvPr id="158" name="Picture 46" descr=""/>
          <p:cNvPicPr/>
          <p:nvPr/>
        </p:nvPicPr>
        <p:blipFill>
          <a:blip r:embed="rId3"/>
          <a:stretch/>
        </p:blipFill>
        <p:spPr>
          <a:xfrm>
            <a:off x="9199440" y="1165320"/>
            <a:ext cx="731160" cy="497160"/>
          </a:xfrm>
          <a:prstGeom prst="rect">
            <a:avLst/>
          </a:prstGeom>
          <a:ln>
            <a:noFill/>
          </a:ln>
        </p:spPr>
      </p:pic>
      <p:sp>
        <p:nvSpPr>
          <p:cNvPr id="159" name="CustomShape 15"/>
          <p:cNvSpPr/>
          <p:nvPr/>
        </p:nvSpPr>
        <p:spPr>
          <a:xfrm>
            <a:off x="9338400" y="1882080"/>
            <a:ext cx="380520" cy="292680"/>
          </a:xfrm>
          <a:prstGeom prst="ellipse">
            <a:avLst/>
          </a:prstGeom>
          <a:solidFill>
            <a:srgbClr val="ffffff"/>
          </a:solidFill>
          <a:ln w="12600">
            <a:solidFill>
              <a:srgbClr val="ffffff"/>
            </a:solidFill>
            <a:miter/>
          </a:ln>
        </p:spPr>
        <p:style>
          <a:lnRef idx="0"/>
          <a:fillRef idx="0"/>
          <a:effectRef idx="0"/>
          <a:fontRef idx="minor"/>
        </p:style>
      </p:sp>
    </p:spTree>
  </p:cSld>
  <mc:AlternateContent>
    <mc:Choice Requires="p14">
      <p:transition spd="slow" advTm="25000" p14:dur="2000"/>
    </mc:Choice>
    <mc:Fallback>
      <p:transition spd="slow" advTm="25000"/>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Convolutional Neural Networks</a:t>
            </a:r>
            <a:endParaRPr b="0" lang="en-US" sz="4400" spc="-1" strike="noStrike">
              <a:solidFill>
                <a:srgbClr val="000000"/>
              </a:solidFill>
              <a:latin typeface="Calibri"/>
            </a:endParaRPr>
          </a:p>
        </p:txBody>
      </p:sp>
      <p:pic>
        <p:nvPicPr>
          <p:cNvPr id="161" name="Picture 5" descr="A close up of a logo&#10;&#10;Description automatically generated"/>
          <p:cNvPicPr/>
          <p:nvPr/>
        </p:nvPicPr>
        <p:blipFill>
          <a:blip r:embed="rId1"/>
          <a:stretch/>
        </p:blipFill>
        <p:spPr>
          <a:xfrm>
            <a:off x="9798840" y="2762280"/>
            <a:ext cx="1096200" cy="1246320"/>
          </a:xfrm>
          <a:prstGeom prst="rect">
            <a:avLst/>
          </a:prstGeom>
          <a:ln>
            <a:noFill/>
          </a:ln>
        </p:spPr>
      </p:pic>
      <p:pic>
        <p:nvPicPr>
          <p:cNvPr id="162" name="Picture 7" descr="A drawing of a face&#10;&#10;Description automatically generated"/>
          <p:cNvPicPr/>
          <p:nvPr/>
        </p:nvPicPr>
        <p:blipFill>
          <a:blip r:embed="rId2"/>
          <a:stretch/>
        </p:blipFill>
        <p:spPr>
          <a:xfrm>
            <a:off x="9662040" y="4651920"/>
            <a:ext cx="1369440" cy="609480"/>
          </a:xfrm>
          <a:prstGeom prst="rect">
            <a:avLst/>
          </a:prstGeom>
          <a:ln>
            <a:noFill/>
          </a:ln>
        </p:spPr>
      </p:pic>
      <p:sp>
        <p:nvSpPr>
          <p:cNvPr id="163" name="CustomShape 2"/>
          <p:cNvSpPr/>
          <p:nvPr/>
        </p:nvSpPr>
        <p:spPr>
          <a:xfrm>
            <a:off x="8046720" y="3318840"/>
            <a:ext cx="1560240" cy="1736280"/>
          </a:xfrm>
          <a:prstGeom prst="rect">
            <a:avLst/>
          </a:prstGeom>
          <a:noFill/>
          <a:ln>
            <a:noFill/>
          </a:ln>
        </p:spPr>
        <p:style>
          <a:lnRef idx="0"/>
          <a:fillRef idx="0"/>
          <a:effectRef idx="0"/>
          <a:fontRef idx="minor"/>
        </p:style>
        <p:txBody>
          <a:bodyPr wrap="none" lIns="90000" rIns="90000" tIns="45000" bIns="45000">
            <a:spAutoFit/>
          </a:bodyPr>
          <a:p>
            <a:pPr algn="r">
              <a:lnSpc>
                <a:spcPct val="100000"/>
              </a:lnSpc>
            </a:pPr>
            <a:r>
              <a:rPr b="0" lang="en-US" sz="1800" spc="-1" strike="noStrike">
                <a:solidFill>
                  <a:srgbClr val="000000"/>
                </a:solidFill>
                <a:latin typeface="Calibri"/>
              </a:rPr>
              <a:t>Convolutions:</a:t>
            </a:r>
            <a:endParaRPr b="0" lang="en-US" sz="1800" spc="-1" strike="noStrike">
              <a:latin typeface="Arial"/>
            </a:endParaRPr>
          </a:p>
          <a:p>
            <a:pPr algn="r">
              <a:lnSpc>
                <a:spcPct val="100000"/>
              </a:lnSpc>
            </a:pPr>
            <a:endParaRPr b="0" lang="en-US" sz="1800" spc="-1" strike="noStrike">
              <a:latin typeface="Arial"/>
            </a:endParaRPr>
          </a:p>
          <a:p>
            <a:pPr algn="r">
              <a:lnSpc>
                <a:spcPct val="100000"/>
              </a:lnSpc>
            </a:pPr>
            <a:endParaRPr b="0" lang="en-US" sz="1800" spc="-1" strike="noStrike">
              <a:latin typeface="Arial"/>
            </a:endParaRPr>
          </a:p>
          <a:p>
            <a:pPr algn="r">
              <a:lnSpc>
                <a:spcPct val="100000"/>
              </a:lnSpc>
            </a:pPr>
            <a:endParaRPr b="0" lang="en-US" sz="1800" spc="-1" strike="noStrike">
              <a:latin typeface="Arial"/>
            </a:endParaRPr>
          </a:p>
          <a:p>
            <a:pPr algn="r">
              <a:lnSpc>
                <a:spcPct val="100000"/>
              </a:lnSpc>
            </a:pPr>
            <a:endParaRPr b="0" lang="en-US" sz="1800" spc="-1" strike="noStrike">
              <a:latin typeface="Arial"/>
            </a:endParaRPr>
          </a:p>
          <a:p>
            <a:pPr algn="r">
              <a:lnSpc>
                <a:spcPct val="100000"/>
              </a:lnSpc>
            </a:pPr>
            <a:r>
              <a:rPr b="0" lang="en-US" sz="1800" spc="-1" strike="noStrike">
                <a:solidFill>
                  <a:srgbClr val="000000"/>
                </a:solidFill>
                <a:latin typeface="Calibri"/>
              </a:rPr>
              <a:t>Max-Pooling:</a:t>
            </a:r>
            <a:endParaRPr b="0" lang="en-US" sz="1800" spc="-1" strike="noStrike">
              <a:latin typeface="Arial"/>
            </a:endParaRPr>
          </a:p>
        </p:txBody>
      </p:sp>
      <p:sp>
        <p:nvSpPr>
          <p:cNvPr id="164" name="CustomShape 3"/>
          <p:cNvSpPr/>
          <p:nvPr/>
        </p:nvSpPr>
        <p:spPr>
          <a:xfrm>
            <a:off x="8072640" y="2571480"/>
            <a:ext cx="3274200" cy="2914920"/>
          </a:xfrm>
          <a:prstGeom prst="rect">
            <a:avLst/>
          </a:prstGeom>
          <a:noFill/>
          <a:ln w="28440">
            <a:solidFill>
              <a:srgbClr val="000000"/>
            </a:solidFill>
            <a:miter/>
          </a:ln>
        </p:spPr>
        <p:style>
          <a:lnRef idx="0"/>
          <a:fillRef idx="0"/>
          <a:effectRef idx="0"/>
          <a:fontRef idx="minor"/>
        </p:style>
      </p:sp>
      <p:pic>
        <p:nvPicPr>
          <p:cNvPr id="165" name="" descr=""/>
          <p:cNvPicPr/>
          <p:nvPr/>
        </p:nvPicPr>
        <p:blipFill>
          <a:blip r:embed="rId3"/>
          <a:stretch/>
        </p:blipFill>
        <p:spPr>
          <a:xfrm>
            <a:off x="900000" y="2194560"/>
            <a:ext cx="7055280" cy="3610080"/>
          </a:xfrm>
          <a:prstGeom prst="rect">
            <a:avLst/>
          </a:prstGeom>
          <a:ln>
            <a:noFill/>
          </a:ln>
        </p:spPr>
      </p:pic>
    </p:spTree>
  </p:cSld>
  <mc:AlternateContent>
    <mc:Choice Requires="p14">
      <p:transition spd="slow" advTm="19000" p14:dur="2000"/>
    </mc:Choice>
    <mc:Fallback>
      <p:transition spd="slow" advTm="19000"/>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731880" y="0"/>
            <a:ext cx="10515240" cy="1325160"/>
          </a:xfrm>
          <a:prstGeom prst="rect">
            <a:avLst/>
          </a:prstGeom>
          <a:noFill/>
          <a:ln>
            <a:noFill/>
          </a:ln>
        </p:spPr>
        <p:txBody>
          <a:bodyPr anchor="ctr">
            <a:noAutofit/>
          </a:bodyPr>
          <a:p>
            <a:pPr>
              <a:lnSpc>
                <a:spcPct val="90000"/>
              </a:lnSpc>
            </a:pPr>
            <a:r>
              <a:rPr b="0" lang="en-US" sz="4000" spc="-1" strike="noStrike">
                <a:solidFill>
                  <a:srgbClr val="000000"/>
                </a:solidFill>
                <a:latin typeface="Calibri Light"/>
              </a:rPr>
              <a:t>Convolutional Neural Networks: Repurposed</a:t>
            </a:r>
            <a:endParaRPr b="0" lang="en-US" sz="4000" spc="-1" strike="noStrike">
              <a:solidFill>
                <a:srgbClr val="000000"/>
              </a:solidFill>
              <a:latin typeface="Calibri"/>
            </a:endParaRPr>
          </a:p>
        </p:txBody>
      </p:sp>
      <p:pic>
        <p:nvPicPr>
          <p:cNvPr id="167" name="" descr=""/>
          <p:cNvPicPr/>
          <p:nvPr/>
        </p:nvPicPr>
        <p:blipFill>
          <a:blip r:embed="rId1"/>
          <a:stretch/>
        </p:blipFill>
        <p:spPr>
          <a:xfrm>
            <a:off x="2770560" y="1097280"/>
            <a:ext cx="6647760" cy="5486400"/>
          </a:xfrm>
          <a:prstGeom prst="rect">
            <a:avLst/>
          </a:prstGeom>
          <a:ln>
            <a:noFill/>
          </a:ln>
        </p:spPr>
      </p:pic>
    </p:spTree>
  </p:cSld>
  <mc:AlternateContent>
    <mc:Choice Requires="p14">
      <p:transition spd="slow" advTm="32000" p14:dur="2000"/>
    </mc:Choice>
    <mc:Fallback>
      <p:transition spd="slow" advTm="32000"/>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What &amp; Why:</a:t>
            </a:r>
            <a:endParaRPr b="0" lang="en-US" sz="4400" spc="-1" strike="noStrike">
              <a:solidFill>
                <a:srgbClr val="000000"/>
              </a:solidFill>
              <a:latin typeface="Calibri"/>
            </a:endParaRPr>
          </a:p>
        </p:txBody>
      </p:sp>
      <p:sp>
        <p:nvSpPr>
          <p:cNvPr id="169"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What:</a:t>
            </a:r>
            <a:r>
              <a:rPr b="0" lang="en-US" sz="2800" spc="-1" strike="noStrike">
                <a:solidFill>
                  <a:srgbClr val="000000"/>
                </a:solidFill>
                <a:latin typeface="Calibri"/>
              </a:rPr>
              <a:t> Implement a CNN surrogate model in place of microscale HFGMC simulations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Why:</a:t>
            </a:r>
            <a:r>
              <a:rPr b="0" lang="en-US" sz="2800" spc="-1" strike="noStrike">
                <a:solidFill>
                  <a:srgbClr val="000000"/>
                </a:solidFill>
                <a:latin typeface="Calibri"/>
              </a:rPr>
              <a:t> To reduce the computational cost of running multiscale simulations</a:t>
            </a:r>
            <a:endParaRPr b="0" lang="en-US" sz="2800" spc="-1" strike="noStrike">
              <a:solidFill>
                <a:srgbClr val="000000"/>
              </a:solidFill>
              <a:latin typeface="Calibri"/>
            </a:endParaRPr>
          </a:p>
        </p:txBody>
      </p:sp>
    </p:spTree>
  </p:cSld>
  <mc:AlternateContent>
    <mc:Choice Requires="p14">
      <p:transition spd="slow" advTm="19000" p14:dur="2000"/>
    </mc:Choice>
    <mc:Fallback>
      <p:transition spd="slow" advTm="19000"/>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846360" y="1335240"/>
            <a:ext cx="2036520" cy="1471680"/>
          </a:xfrm>
          <a:prstGeom prst="rect">
            <a:avLst/>
          </a:prstGeom>
          <a:solidFill>
            <a:srgbClr val="843c0b"/>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Calibri"/>
              </a:rPr>
              <a:t>Generate random microstructures and material properties</a:t>
            </a:r>
            <a:endParaRPr b="0" lang="en-US" sz="1800" spc="-1" strike="noStrike">
              <a:latin typeface="Arial"/>
            </a:endParaRPr>
          </a:p>
        </p:txBody>
      </p:sp>
      <p:sp>
        <p:nvSpPr>
          <p:cNvPr id="171" name="CustomShape 2"/>
          <p:cNvSpPr/>
          <p:nvPr/>
        </p:nvSpPr>
        <p:spPr>
          <a:xfrm>
            <a:off x="2883240" y="2071440"/>
            <a:ext cx="764280" cy="36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72" name="CustomShape 3"/>
          <p:cNvSpPr/>
          <p:nvPr/>
        </p:nvSpPr>
        <p:spPr>
          <a:xfrm>
            <a:off x="3647880" y="1335240"/>
            <a:ext cx="2036520" cy="1471680"/>
          </a:xfrm>
          <a:prstGeom prst="rect">
            <a:avLst/>
          </a:prstGeom>
          <a:solidFill>
            <a:srgbClr val="843c0b"/>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Calibri"/>
              </a:rPr>
              <a:t>Generate MAC/GMC simulation input files</a:t>
            </a:r>
            <a:endParaRPr b="0" lang="en-US" sz="1800" spc="-1" strike="noStrike">
              <a:latin typeface="Arial"/>
            </a:endParaRPr>
          </a:p>
        </p:txBody>
      </p:sp>
      <p:sp>
        <p:nvSpPr>
          <p:cNvPr id="173" name="CustomShape 4"/>
          <p:cNvSpPr/>
          <p:nvPr/>
        </p:nvSpPr>
        <p:spPr>
          <a:xfrm>
            <a:off x="5684400" y="2071440"/>
            <a:ext cx="764280" cy="36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74" name="CustomShape 5"/>
          <p:cNvSpPr/>
          <p:nvPr/>
        </p:nvSpPr>
        <p:spPr>
          <a:xfrm>
            <a:off x="6449040" y="1335240"/>
            <a:ext cx="2036520" cy="1471680"/>
          </a:xfrm>
          <a:prstGeom prst="rect">
            <a:avLst/>
          </a:prstGeom>
          <a:solidFill>
            <a:srgbClr val="843c0b"/>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Calibri"/>
              </a:rPr>
              <a:t>Run simulations, record inputs and outputs</a:t>
            </a:r>
            <a:endParaRPr b="0" lang="en-US" sz="1800" spc="-1" strike="noStrike">
              <a:latin typeface="Arial"/>
            </a:endParaRPr>
          </a:p>
        </p:txBody>
      </p:sp>
      <p:sp>
        <p:nvSpPr>
          <p:cNvPr id="175" name="CustomShape 6"/>
          <p:cNvSpPr/>
          <p:nvPr/>
        </p:nvSpPr>
        <p:spPr>
          <a:xfrm>
            <a:off x="8485920" y="2071440"/>
            <a:ext cx="764280" cy="36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76" name="CustomShape 7"/>
          <p:cNvSpPr/>
          <p:nvPr/>
        </p:nvSpPr>
        <p:spPr>
          <a:xfrm>
            <a:off x="9250560" y="1335240"/>
            <a:ext cx="2036520" cy="1471680"/>
          </a:xfrm>
          <a:prstGeom prst="rect">
            <a:avLst/>
          </a:prstGeom>
          <a:solidFill>
            <a:srgbClr val="843c0b"/>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Calibri"/>
              </a:rPr>
              <a:t>Format and scale the data for machine learning</a:t>
            </a:r>
            <a:endParaRPr b="0" lang="en-US" sz="1800" spc="-1" strike="noStrike">
              <a:latin typeface="Arial"/>
            </a:endParaRPr>
          </a:p>
        </p:txBody>
      </p:sp>
      <p:sp>
        <p:nvSpPr>
          <p:cNvPr id="177" name="CustomShape 8"/>
          <p:cNvSpPr/>
          <p:nvPr/>
        </p:nvSpPr>
        <p:spPr>
          <a:xfrm>
            <a:off x="3799440" y="4529880"/>
            <a:ext cx="2036520" cy="1471680"/>
          </a:xfrm>
          <a:prstGeom prst="rect">
            <a:avLst/>
          </a:prstGeom>
          <a:solidFill>
            <a:srgbClr val="843c0b"/>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Calibri"/>
              </a:rPr>
              <a:t>Create, train basic model on formatted data</a:t>
            </a:r>
            <a:endParaRPr b="0" lang="en-US" sz="1800" spc="-1" strike="noStrike">
              <a:latin typeface="Arial"/>
            </a:endParaRPr>
          </a:p>
        </p:txBody>
      </p:sp>
      <p:sp>
        <p:nvSpPr>
          <p:cNvPr id="178" name="CustomShape 9"/>
          <p:cNvSpPr/>
          <p:nvPr/>
        </p:nvSpPr>
        <p:spPr>
          <a:xfrm>
            <a:off x="5836320" y="5265720"/>
            <a:ext cx="618480" cy="36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
        <p:nvSpPr>
          <p:cNvPr id="179" name="CustomShape 10"/>
          <p:cNvSpPr/>
          <p:nvPr/>
        </p:nvSpPr>
        <p:spPr>
          <a:xfrm>
            <a:off x="6455160" y="4529880"/>
            <a:ext cx="2036520" cy="1471680"/>
          </a:xfrm>
          <a:prstGeom prst="rect">
            <a:avLst/>
          </a:prstGeom>
          <a:solidFill>
            <a:srgbClr val="843c0b"/>
          </a:solidFill>
          <a:ln w="12600">
            <a:solidFill>
              <a:srgbClr val="325490"/>
            </a:solidFill>
            <a:miter/>
          </a:ln>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Calibri"/>
              </a:rPr>
              <a:t>Fine tune the model</a:t>
            </a:r>
            <a:endParaRPr b="0" lang="en-US" sz="1800" spc="-1" strike="noStrike">
              <a:latin typeface="Arial"/>
            </a:endParaRPr>
          </a:p>
        </p:txBody>
      </p:sp>
      <p:sp>
        <p:nvSpPr>
          <p:cNvPr id="180" name="CustomShape 11"/>
          <p:cNvSpPr/>
          <p:nvPr/>
        </p:nvSpPr>
        <p:spPr>
          <a:xfrm>
            <a:off x="373680" y="732960"/>
            <a:ext cx="211968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Preparing the data:</a:t>
            </a:r>
            <a:endParaRPr b="0" lang="en-US" sz="1800" spc="-1" strike="noStrike">
              <a:latin typeface="Arial"/>
            </a:endParaRPr>
          </a:p>
        </p:txBody>
      </p:sp>
      <p:sp>
        <p:nvSpPr>
          <p:cNvPr id="181" name="CustomShape 12"/>
          <p:cNvSpPr/>
          <p:nvPr/>
        </p:nvSpPr>
        <p:spPr>
          <a:xfrm>
            <a:off x="3304080" y="3703320"/>
            <a:ext cx="20541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Machine Learning:</a:t>
            </a:r>
            <a:endParaRPr b="0" lang="en-US" sz="1800" spc="-1" strike="noStrike">
              <a:latin typeface="Arial"/>
            </a:endParaRPr>
          </a:p>
        </p:txBody>
      </p:sp>
      <p:sp>
        <p:nvSpPr>
          <p:cNvPr id="182" name="CustomShape 13"/>
          <p:cNvSpPr/>
          <p:nvPr/>
        </p:nvSpPr>
        <p:spPr>
          <a:xfrm>
            <a:off x="463680" y="1134720"/>
            <a:ext cx="11264040" cy="2009520"/>
          </a:xfrm>
          <a:prstGeom prst="rect">
            <a:avLst/>
          </a:prstGeom>
          <a:noFill/>
          <a:ln w="38160">
            <a:solidFill>
              <a:srgbClr val="000000"/>
            </a:solidFill>
            <a:miter/>
          </a:ln>
        </p:spPr>
        <p:style>
          <a:lnRef idx="0"/>
          <a:fillRef idx="0"/>
          <a:effectRef idx="0"/>
          <a:fontRef idx="minor"/>
        </p:style>
      </p:sp>
      <p:sp>
        <p:nvSpPr>
          <p:cNvPr id="183" name="CustomShape 14"/>
          <p:cNvSpPr/>
          <p:nvPr/>
        </p:nvSpPr>
        <p:spPr>
          <a:xfrm>
            <a:off x="3399120" y="4143960"/>
            <a:ext cx="5512680" cy="2243520"/>
          </a:xfrm>
          <a:prstGeom prst="rect">
            <a:avLst/>
          </a:prstGeom>
          <a:noFill/>
          <a:ln w="38160">
            <a:solidFill>
              <a:srgbClr val="000000"/>
            </a:solidFill>
            <a:miter/>
          </a:ln>
        </p:spPr>
        <p:style>
          <a:lnRef idx="0"/>
          <a:fillRef idx="0"/>
          <a:effectRef idx="0"/>
          <a:fontRef idx="minor"/>
        </p:style>
      </p:sp>
      <p:sp>
        <p:nvSpPr>
          <p:cNvPr id="184" name="CustomShape 15"/>
          <p:cNvSpPr/>
          <p:nvPr/>
        </p:nvSpPr>
        <p:spPr>
          <a:xfrm flipH="1">
            <a:off x="5571720" y="2807640"/>
            <a:ext cx="4690440" cy="1722240"/>
          </a:xfrm>
          <a:custGeom>
            <a:avLst/>
            <a:gdLst/>
            <a:ahLst/>
            <a:rect l="l" t="t" r="r" b="b"/>
            <a:pathLst>
              <a:path w="21600" h="21600">
                <a:moveTo>
                  <a:pt x="0" y="0"/>
                </a:moveTo>
                <a:lnTo>
                  <a:pt x="21600" y="21600"/>
                </a:lnTo>
              </a:path>
            </a:pathLst>
          </a:custGeom>
          <a:noFill/>
          <a:ln w="6480">
            <a:solidFill>
              <a:srgbClr val="000000"/>
            </a:solidFill>
            <a:miter/>
            <a:tailEnd len="med" type="triangle" w="med"/>
          </a:ln>
        </p:spPr>
        <p:style>
          <a:lnRef idx="0"/>
          <a:fillRef idx="0"/>
          <a:effectRef idx="0"/>
          <a:fontRef idx="minor"/>
        </p:style>
      </p:sp>
    </p:spTree>
  </p:cSld>
  <mc:AlternateContent>
    <mc:Choice Requires="p14">
      <p:transition spd="slow" advTm="34000" p14:dur="2000"/>
    </mc:Choice>
    <mc:Fallback>
      <p:transition spd="slow" advTm="3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3397</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2020-08-22T18:40:13Z</dcterms:created>
  <dc:creator>Sorini, Alexander (GRC-LMS0)[GRC-LERCIP]</dc:creator>
  <dc:description/>
  <dc:language>en-US</dc:language>
  <cp:lastModifiedBy/>
  <dcterms:modified xsi:type="dcterms:W3CDTF">2021-01-10T19:24:07Z</dcterms:modified>
  <cp:revision>118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0x01010025D82AE695C0E841B3CA54047E8355DD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8</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36</vt:i4>
  </property>
</Properties>
</file>